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7"/>
  </p:notesMasterIdLst>
  <p:sldIdLst>
    <p:sldId id="257" r:id="rId2"/>
    <p:sldId id="266" r:id="rId3"/>
    <p:sldId id="258" r:id="rId4"/>
    <p:sldId id="259" r:id="rId5"/>
    <p:sldId id="268" r:id="rId6"/>
    <p:sldId id="275" r:id="rId7"/>
    <p:sldId id="276" r:id="rId8"/>
    <p:sldId id="278" r:id="rId9"/>
    <p:sldId id="279" r:id="rId10"/>
    <p:sldId id="281" r:id="rId11"/>
    <p:sldId id="282" r:id="rId12"/>
    <p:sldId id="280" r:id="rId13"/>
    <p:sldId id="283" r:id="rId14"/>
    <p:sldId id="284" r:id="rId15"/>
    <p:sldId id="285" r:id="rId16"/>
    <p:sldId id="287" r:id="rId17"/>
    <p:sldId id="291" r:id="rId18"/>
    <p:sldId id="294" r:id="rId19"/>
    <p:sldId id="288" r:id="rId20"/>
    <p:sldId id="292" r:id="rId21"/>
    <p:sldId id="295" r:id="rId22"/>
    <p:sldId id="289" r:id="rId23"/>
    <p:sldId id="293" r:id="rId24"/>
    <p:sldId id="296" r:id="rId25"/>
    <p:sldId id="297" r:id="rId26"/>
    <p:sldId id="298" r:id="rId27"/>
    <p:sldId id="299" r:id="rId28"/>
    <p:sldId id="300" r:id="rId29"/>
    <p:sldId id="301" r:id="rId30"/>
    <p:sldId id="302" r:id="rId31"/>
    <p:sldId id="308" r:id="rId32"/>
    <p:sldId id="304" r:id="rId33"/>
    <p:sldId id="306" r:id="rId34"/>
    <p:sldId id="309" r:id="rId35"/>
    <p:sldId id="318" r:id="rId36"/>
    <p:sldId id="319" r:id="rId37"/>
    <p:sldId id="310" r:id="rId38"/>
    <p:sldId id="311" r:id="rId39"/>
    <p:sldId id="312" r:id="rId40"/>
    <p:sldId id="313" r:id="rId41"/>
    <p:sldId id="314" r:id="rId42"/>
    <p:sldId id="315" r:id="rId43"/>
    <p:sldId id="317" r:id="rId44"/>
    <p:sldId id="316" r:id="rId45"/>
    <p:sldId id="265" r:id="rId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94660"/>
  </p:normalViewPr>
  <p:slideViewPr>
    <p:cSldViewPr snapToGrid="0">
      <p:cViewPr varScale="1">
        <p:scale>
          <a:sx n="68" d="100"/>
          <a:sy n="68" d="100"/>
        </p:scale>
        <p:origin x="804"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4952C0B-3183-4B8B-B575-687CE41851E1}" type="datetimeFigureOut">
              <a:rPr lang="en-IN" smtClean="0"/>
              <a:t>14-03-2025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B3ABE7B-A113-4970-9D61-AC0E54DF9468}" type="slidenum">
              <a:rPr lang="en-IN" smtClean="0"/>
              <a:t>‹#›</a:t>
            </a:fld>
            <a:endParaRPr lang="en-IN"/>
          </a:p>
        </p:txBody>
      </p:sp>
    </p:spTree>
    <p:extLst>
      <p:ext uri="{BB962C8B-B14F-4D97-AF65-F5344CB8AC3E}">
        <p14:creationId xmlns:p14="http://schemas.microsoft.com/office/powerpoint/2010/main" val="37742097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3ABE7B-A113-4970-9D61-AC0E54DF9468}"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070479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3ABE7B-A113-4970-9D61-AC0E54DF9468}"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192700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3ABE7B-A113-4970-9D61-AC0E54DF9468}"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722697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3ABE7B-A113-4970-9D61-AC0E54DF9468}"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45882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3ABE7B-A113-4970-9D61-AC0E54DF9468}"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739710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3ABE7B-A113-4970-9D61-AC0E54DF9468}"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113234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3ABE7B-A113-4970-9D61-AC0E54DF9468}"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492397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3ABE7B-A113-4970-9D61-AC0E54DF9468}"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47600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3ABE7B-A113-4970-9D61-AC0E54DF9468}"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999678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3ABE7B-A113-4970-9D61-AC0E54DF9468}"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548404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57200" y="1420283"/>
            <a:ext cx="5181600" cy="980017"/>
          </a:xfrm>
        </p:spPr>
        <p:txBody>
          <a:bodyPr/>
          <a:lstStyle/>
          <a:p>
            <a:r>
              <a:rPr lang="en-US"/>
              <a:t>Click to edit Master title style</a:t>
            </a:r>
          </a:p>
        </p:txBody>
      </p:sp>
      <p:sp>
        <p:nvSpPr>
          <p:cNvPr id="3" name="Subtitle 2"/>
          <p:cNvSpPr>
            <a:spLocks noGrp="1"/>
          </p:cNvSpPr>
          <p:nvPr>
            <p:ph type="subTitle" idx="1"/>
          </p:nvPr>
        </p:nvSpPr>
        <p:spPr>
          <a:xfrm>
            <a:off x="914400" y="2590800"/>
            <a:ext cx="4267200" cy="1168400"/>
          </a:xfrm>
        </p:spPr>
        <p:txBody>
          <a:bodyPr/>
          <a:lstStyle>
            <a:lvl1pPr marL="0" indent="0" algn="ctr">
              <a:buNone/>
              <a:defRPr>
                <a:solidFill>
                  <a:schemeClr val="tx1">
                    <a:tint val="75000"/>
                  </a:schemeClr>
                </a:solidFill>
              </a:defRPr>
            </a:lvl1pPr>
            <a:lvl2pPr marL="304815" indent="0" algn="ctr">
              <a:buNone/>
              <a:defRPr>
                <a:solidFill>
                  <a:schemeClr val="tx1">
                    <a:tint val="75000"/>
                  </a:schemeClr>
                </a:solidFill>
              </a:defRPr>
            </a:lvl2pPr>
            <a:lvl3pPr marL="609630" indent="0" algn="ctr">
              <a:buNone/>
              <a:defRPr>
                <a:solidFill>
                  <a:schemeClr val="tx1">
                    <a:tint val="75000"/>
                  </a:schemeClr>
                </a:solidFill>
              </a:defRPr>
            </a:lvl3pPr>
            <a:lvl4pPr marL="914446" indent="0" algn="ctr">
              <a:buNone/>
              <a:defRPr>
                <a:solidFill>
                  <a:schemeClr val="tx1">
                    <a:tint val="75000"/>
                  </a:schemeClr>
                </a:solidFill>
              </a:defRPr>
            </a:lvl4pPr>
            <a:lvl5pPr marL="1219261" indent="0" algn="ctr">
              <a:buNone/>
              <a:defRPr>
                <a:solidFill>
                  <a:schemeClr val="tx1">
                    <a:tint val="75000"/>
                  </a:schemeClr>
                </a:solidFill>
              </a:defRPr>
            </a:lvl5pPr>
            <a:lvl6pPr marL="1524076" indent="0" algn="ctr">
              <a:buNone/>
              <a:defRPr>
                <a:solidFill>
                  <a:schemeClr val="tx1">
                    <a:tint val="75000"/>
                  </a:schemeClr>
                </a:solidFill>
              </a:defRPr>
            </a:lvl6pPr>
            <a:lvl7pPr marL="1828891" indent="0" algn="ctr">
              <a:buNone/>
              <a:defRPr>
                <a:solidFill>
                  <a:schemeClr val="tx1">
                    <a:tint val="75000"/>
                  </a:schemeClr>
                </a:solidFill>
              </a:defRPr>
            </a:lvl7pPr>
            <a:lvl8pPr marL="2133707" indent="0" algn="ctr">
              <a:buNone/>
              <a:defRPr>
                <a:solidFill>
                  <a:schemeClr val="tx1">
                    <a:tint val="75000"/>
                  </a:schemeClr>
                </a:solidFill>
              </a:defRPr>
            </a:lvl8pPr>
            <a:lvl9pPr marL="2438522"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3/13/2025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8335175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1025410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419600" y="183092"/>
            <a:ext cx="1371600" cy="390101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04800" y="183092"/>
            <a:ext cx="4013200" cy="39010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5861725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6076308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81542" y="2937934"/>
            <a:ext cx="5181600" cy="908050"/>
          </a:xfrm>
        </p:spPr>
        <p:txBody>
          <a:bodyPr anchor="t"/>
          <a:lstStyle>
            <a:lvl1pPr algn="l">
              <a:defRPr sz="2667" b="1" cap="all"/>
            </a:lvl1pPr>
          </a:lstStyle>
          <a:p>
            <a:r>
              <a:rPr lang="en-US"/>
              <a:t>Click to edit Master title style</a:t>
            </a:r>
          </a:p>
        </p:txBody>
      </p:sp>
      <p:sp>
        <p:nvSpPr>
          <p:cNvPr id="3" name="Text Placeholder 2"/>
          <p:cNvSpPr>
            <a:spLocks noGrp="1"/>
          </p:cNvSpPr>
          <p:nvPr>
            <p:ph type="body" idx="1"/>
          </p:nvPr>
        </p:nvSpPr>
        <p:spPr>
          <a:xfrm>
            <a:off x="481542" y="1937809"/>
            <a:ext cx="5181600" cy="1000125"/>
          </a:xfrm>
        </p:spPr>
        <p:txBody>
          <a:bodyPr anchor="b"/>
          <a:lstStyle>
            <a:lvl1pPr marL="0" indent="0">
              <a:buNone/>
              <a:defRPr sz="1333">
                <a:solidFill>
                  <a:schemeClr val="tx1">
                    <a:tint val="75000"/>
                  </a:schemeClr>
                </a:solidFill>
              </a:defRPr>
            </a:lvl1pPr>
            <a:lvl2pPr marL="304815" indent="0">
              <a:buNone/>
              <a:defRPr sz="1200">
                <a:solidFill>
                  <a:schemeClr val="tx1">
                    <a:tint val="75000"/>
                  </a:schemeClr>
                </a:solidFill>
              </a:defRPr>
            </a:lvl2pPr>
            <a:lvl3pPr marL="609630" indent="0">
              <a:buNone/>
              <a:defRPr sz="1067">
                <a:solidFill>
                  <a:schemeClr val="tx1">
                    <a:tint val="75000"/>
                  </a:schemeClr>
                </a:solidFill>
              </a:defRPr>
            </a:lvl3pPr>
            <a:lvl4pPr marL="914446" indent="0">
              <a:buNone/>
              <a:defRPr sz="933">
                <a:solidFill>
                  <a:schemeClr val="tx1">
                    <a:tint val="75000"/>
                  </a:schemeClr>
                </a:solidFill>
              </a:defRPr>
            </a:lvl4pPr>
            <a:lvl5pPr marL="1219261" indent="0">
              <a:buNone/>
              <a:defRPr sz="933">
                <a:solidFill>
                  <a:schemeClr val="tx1">
                    <a:tint val="75000"/>
                  </a:schemeClr>
                </a:solidFill>
              </a:defRPr>
            </a:lvl5pPr>
            <a:lvl6pPr marL="1524076" indent="0">
              <a:buNone/>
              <a:defRPr sz="933">
                <a:solidFill>
                  <a:schemeClr val="tx1">
                    <a:tint val="75000"/>
                  </a:schemeClr>
                </a:solidFill>
              </a:defRPr>
            </a:lvl6pPr>
            <a:lvl7pPr marL="1828891" indent="0">
              <a:buNone/>
              <a:defRPr sz="933">
                <a:solidFill>
                  <a:schemeClr val="tx1">
                    <a:tint val="75000"/>
                  </a:schemeClr>
                </a:solidFill>
              </a:defRPr>
            </a:lvl7pPr>
            <a:lvl8pPr marL="2133707" indent="0">
              <a:buNone/>
              <a:defRPr sz="933">
                <a:solidFill>
                  <a:schemeClr val="tx1">
                    <a:tint val="75000"/>
                  </a:schemeClr>
                </a:solidFill>
              </a:defRPr>
            </a:lvl8pPr>
            <a:lvl9pPr marL="2438522" indent="0">
              <a:buNone/>
              <a:defRPr sz="933">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5448864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04800" y="1066800"/>
            <a:ext cx="2692400" cy="3017309"/>
          </a:xfrm>
        </p:spPr>
        <p:txBody>
          <a:bodyPr/>
          <a:lstStyle>
            <a:lvl1pPr>
              <a:defRPr sz="1867"/>
            </a:lvl1pPr>
            <a:lvl2pPr>
              <a:defRPr sz="1600"/>
            </a:lvl2pPr>
            <a:lvl3pPr>
              <a:defRPr sz="1333"/>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098800" y="1066800"/>
            <a:ext cx="2692400" cy="3017309"/>
          </a:xfrm>
        </p:spPr>
        <p:txBody>
          <a:bodyPr/>
          <a:lstStyle>
            <a:lvl1pPr>
              <a:defRPr sz="1867"/>
            </a:lvl1pPr>
            <a:lvl2pPr>
              <a:defRPr sz="1600"/>
            </a:lvl2pPr>
            <a:lvl3pPr>
              <a:defRPr sz="1333"/>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3/13/2025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2450016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304800" y="1023409"/>
            <a:ext cx="2693459" cy="426508"/>
          </a:xfrm>
        </p:spPr>
        <p:txBody>
          <a:bodyPr anchor="b"/>
          <a:lstStyle>
            <a:lvl1pPr marL="0" indent="0">
              <a:buNone/>
              <a:defRPr sz="1600" b="1"/>
            </a:lvl1pPr>
            <a:lvl2pPr marL="304815" indent="0">
              <a:buNone/>
              <a:defRPr sz="1333" b="1"/>
            </a:lvl2pPr>
            <a:lvl3pPr marL="609630" indent="0">
              <a:buNone/>
              <a:defRPr sz="1200" b="1"/>
            </a:lvl3pPr>
            <a:lvl4pPr marL="914446" indent="0">
              <a:buNone/>
              <a:defRPr sz="1067" b="1"/>
            </a:lvl4pPr>
            <a:lvl5pPr marL="1219261" indent="0">
              <a:buNone/>
              <a:defRPr sz="1067" b="1"/>
            </a:lvl5pPr>
            <a:lvl6pPr marL="1524076" indent="0">
              <a:buNone/>
              <a:defRPr sz="1067" b="1"/>
            </a:lvl6pPr>
            <a:lvl7pPr marL="1828891" indent="0">
              <a:buNone/>
              <a:defRPr sz="1067" b="1"/>
            </a:lvl7pPr>
            <a:lvl8pPr marL="2133707" indent="0">
              <a:buNone/>
              <a:defRPr sz="1067" b="1"/>
            </a:lvl8pPr>
            <a:lvl9pPr marL="2438522" indent="0">
              <a:buNone/>
              <a:defRPr sz="1067" b="1"/>
            </a:lvl9pPr>
          </a:lstStyle>
          <a:p>
            <a:pPr lvl="0"/>
            <a:r>
              <a:rPr lang="en-US"/>
              <a:t>Click to edit Master text styles</a:t>
            </a:r>
          </a:p>
        </p:txBody>
      </p:sp>
      <p:sp>
        <p:nvSpPr>
          <p:cNvPr id="4" name="Content Placeholder 3"/>
          <p:cNvSpPr>
            <a:spLocks noGrp="1"/>
          </p:cNvSpPr>
          <p:nvPr>
            <p:ph sz="half" idx="2"/>
          </p:nvPr>
        </p:nvSpPr>
        <p:spPr>
          <a:xfrm>
            <a:off x="304800" y="1449917"/>
            <a:ext cx="2693459" cy="2634192"/>
          </a:xfrm>
        </p:spPr>
        <p:txBody>
          <a:bodyPr/>
          <a:lstStyle>
            <a:lvl1pPr>
              <a:defRPr sz="1600"/>
            </a:lvl1pPr>
            <a:lvl2pPr>
              <a:defRPr sz="1333"/>
            </a:lvl2pPr>
            <a:lvl3pPr>
              <a:defRPr sz="1200"/>
            </a:lvl3pPr>
            <a:lvl4pPr>
              <a:defRPr sz="1067"/>
            </a:lvl4pPr>
            <a:lvl5pPr>
              <a:defRPr sz="1067"/>
            </a:lvl5pPr>
            <a:lvl6pPr>
              <a:defRPr sz="1067"/>
            </a:lvl6pPr>
            <a:lvl7pPr>
              <a:defRPr sz="1067"/>
            </a:lvl7pPr>
            <a:lvl8pPr>
              <a:defRPr sz="1067"/>
            </a:lvl8pPr>
            <a:lvl9pPr>
              <a:defRPr sz="10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3096684" y="1023409"/>
            <a:ext cx="2694517" cy="426508"/>
          </a:xfrm>
        </p:spPr>
        <p:txBody>
          <a:bodyPr anchor="b"/>
          <a:lstStyle>
            <a:lvl1pPr marL="0" indent="0">
              <a:buNone/>
              <a:defRPr sz="1600" b="1"/>
            </a:lvl1pPr>
            <a:lvl2pPr marL="304815" indent="0">
              <a:buNone/>
              <a:defRPr sz="1333" b="1"/>
            </a:lvl2pPr>
            <a:lvl3pPr marL="609630" indent="0">
              <a:buNone/>
              <a:defRPr sz="1200" b="1"/>
            </a:lvl3pPr>
            <a:lvl4pPr marL="914446" indent="0">
              <a:buNone/>
              <a:defRPr sz="1067" b="1"/>
            </a:lvl4pPr>
            <a:lvl5pPr marL="1219261" indent="0">
              <a:buNone/>
              <a:defRPr sz="1067" b="1"/>
            </a:lvl5pPr>
            <a:lvl6pPr marL="1524076" indent="0">
              <a:buNone/>
              <a:defRPr sz="1067" b="1"/>
            </a:lvl6pPr>
            <a:lvl7pPr marL="1828891" indent="0">
              <a:buNone/>
              <a:defRPr sz="1067" b="1"/>
            </a:lvl7pPr>
            <a:lvl8pPr marL="2133707" indent="0">
              <a:buNone/>
              <a:defRPr sz="1067" b="1"/>
            </a:lvl8pPr>
            <a:lvl9pPr marL="2438522" indent="0">
              <a:buNone/>
              <a:defRPr sz="1067" b="1"/>
            </a:lvl9pPr>
          </a:lstStyle>
          <a:p>
            <a:pPr lvl="0"/>
            <a:r>
              <a:rPr lang="en-US"/>
              <a:t>Click to edit Master text styles</a:t>
            </a:r>
          </a:p>
        </p:txBody>
      </p:sp>
      <p:sp>
        <p:nvSpPr>
          <p:cNvPr id="6" name="Content Placeholder 5"/>
          <p:cNvSpPr>
            <a:spLocks noGrp="1"/>
          </p:cNvSpPr>
          <p:nvPr>
            <p:ph sz="quarter" idx="4"/>
          </p:nvPr>
        </p:nvSpPr>
        <p:spPr>
          <a:xfrm>
            <a:off x="3096684" y="1449917"/>
            <a:ext cx="2694517" cy="2634192"/>
          </a:xfrm>
        </p:spPr>
        <p:txBody>
          <a:bodyPr/>
          <a:lstStyle>
            <a:lvl1pPr>
              <a:defRPr sz="1600"/>
            </a:lvl1pPr>
            <a:lvl2pPr>
              <a:defRPr sz="1333"/>
            </a:lvl2pPr>
            <a:lvl3pPr>
              <a:defRPr sz="1200"/>
            </a:lvl3pPr>
            <a:lvl4pPr>
              <a:defRPr sz="1067"/>
            </a:lvl4pPr>
            <a:lvl5pPr>
              <a:defRPr sz="1067"/>
            </a:lvl5pPr>
            <a:lvl6pPr>
              <a:defRPr sz="1067"/>
            </a:lvl6pPr>
            <a:lvl7pPr>
              <a:defRPr sz="1067"/>
            </a:lvl7pPr>
            <a:lvl8pPr>
              <a:defRPr sz="1067"/>
            </a:lvl8pPr>
            <a:lvl9pPr>
              <a:defRPr sz="10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3/13/2025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440246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3/13/2025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9012474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3/13/2025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9391098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4800" y="182033"/>
            <a:ext cx="2005542" cy="774700"/>
          </a:xfrm>
        </p:spPr>
        <p:txBody>
          <a:bodyPr anchor="b"/>
          <a:lstStyle>
            <a:lvl1pPr algn="l">
              <a:defRPr sz="1333" b="1"/>
            </a:lvl1pPr>
          </a:lstStyle>
          <a:p>
            <a:r>
              <a:rPr lang="en-US"/>
              <a:t>Click to edit Master title style</a:t>
            </a:r>
          </a:p>
        </p:txBody>
      </p:sp>
      <p:sp>
        <p:nvSpPr>
          <p:cNvPr id="3" name="Content Placeholder 2"/>
          <p:cNvSpPr>
            <a:spLocks noGrp="1"/>
          </p:cNvSpPr>
          <p:nvPr>
            <p:ph idx="1"/>
          </p:nvPr>
        </p:nvSpPr>
        <p:spPr>
          <a:xfrm>
            <a:off x="2383367" y="182034"/>
            <a:ext cx="3407833" cy="3902075"/>
          </a:xfrm>
        </p:spPr>
        <p:txBody>
          <a:bodyPr/>
          <a:lstStyle>
            <a:lvl1pPr>
              <a:defRPr sz="2133"/>
            </a:lvl1pPr>
            <a:lvl2pPr>
              <a:defRPr sz="1867"/>
            </a:lvl2pPr>
            <a:lvl3pPr>
              <a:defRPr sz="1600"/>
            </a:lvl3pPr>
            <a:lvl4pPr>
              <a:defRPr sz="1333"/>
            </a:lvl4pPr>
            <a:lvl5pPr>
              <a:defRPr sz="1333"/>
            </a:lvl5pPr>
            <a:lvl6pPr>
              <a:defRPr sz="1333"/>
            </a:lvl6pPr>
            <a:lvl7pPr>
              <a:defRPr sz="1333"/>
            </a:lvl7pPr>
            <a:lvl8pPr>
              <a:defRPr sz="1333"/>
            </a:lvl8pPr>
            <a:lvl9pPr>
              <a:defRPr sz="13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04800" y="956734"/>
            <a:ext cx="2005542" cy="3127375"/>
          </a:xfrm>
        </p:spPr>
        <p:txBody>
          <a:bodyPr/>
          <a:lstStyle>
            <a:lvl1pPr marL="0" indent="0">
              <a:buNone/>
              <a:defRPr sz="933"/>
            </a:lvl1pPr>
            <a:lvl2pPr marL="304815" indent="0">
              <a:buNone/>
              <a:defRPr sz="800"/>
            </a:lvl2pPr>
            <a:lvl3pPr marL="609630" indent="0">
              <a:buNone/>
              <a:defRPr sz="667"/>
            </a:lvl3pPr>
            <a:lvl4pPr marL="914446" indent="0">
              <a:buNone/>
              <a:defRPr sz="600"/>
            </a:lvl4pPr>
            <a:lvl5pPr marL="1219261" indent="0">
              <a:buNone/>
              <a:defRPr sz="600"/>
            </a:lvl5pPr>
            <a:lvl6pPr marL="1524076" indent="0">
              <a:buNone/>
              <a:defRPr sz="600"/>
            </a:lvl6pPr>
            <a:lvl7pPr marL="1828891" indent="0">
              <a:buNone/>
              <a:defRPr sz="600"/>
            </a:lvl7pPr>
            <a:lvl8pPr marL="2133707" indent="0">
              <a:buNone/>
              <a:defRPr sz="600"/>
            </a:lvl8pPr>
            <a:lvl9pPr marL="2438522" indent="0">
              <a:buNone/>
              <a:defRPr sz="6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3/13/2025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1811292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94859" y="3200400"/>
            <a:ext cx="3657600" cy="377825"/>
          </a:xfrm>
        </p:spPr>
        <p:txBody>
          <a:bodyPr anchor="b"/>
          <a:lstStyle>
            <a:lvl1pPr algn="l">
              <a:defRPr sz="1333" b="1"/>
            </a:lvl1pPr>
          </a:lstStyle>
          <a:p>
            <a:r>
              <a:rPr lang="en-US"/>
              <a:t>Click to edit Master title style</a:t>
            </a:r>
          </a:p>
        </p:txBody>
      </p:sp>
      <p:sp>
        <p:nvSpPr>
          <p:cNvPr id="3" name="Picture Placeholder 2"/>
          <p:cNvSpPr>
            <a:spLocks noGrp="1"/>
          </p:cNvSpPr>
          <p:nvPr>
            <p:ph type="pic" idx="1"/>
          </p:nvPr>
        </p:nvSpPr>
        <p:spPr>
          <a:xfrm>
            <a:off x="1194859" y="408517"/>
            <a:ext cx="3657600" cy="2743200"/>
          </a:xfrm>
        </p:spPr>
        <p:txBody>
          <a:bodyPr/>
          <a:lstStyle>
            <a:lvl1pPr marL="0" indent="0">
              <a:buNone/>
              <a:defRPr sz="2133"/>
            </a:lvl1pPr>
            <a:lvl2pPr marL="304815" indent="0">
              <a:buNone/>
              <a:defRPr sz="1867"/>
            </a:lvl2pPr>
            <a:lvl3pPr marL="609630" indent="0">
              <a:buNone/>
              <a:defRPr sz="1600"/>
            </a:lvl3pPr>
            <a:lvl4pPr marL="914446" indent="0">
              <a:buNone/>
              <a:defRPr sz="1333"/>
            </a:lvl4pPr>
            <a:lvl5pPr marL="1219261" indent="0">
              <a:buNone/>
              <a:defRPr sz="1333"/>
            </a:lvl5pPr>
            <a:lvl6pPr marL="1524076" indent="0">
              <a:buNone/>
              <a:defRPr sz="1333"/>
            </a:lvl6pPr>
            <a:lvl7pPr marL="1828891" indent="0">
              <a:buNone/>
              <a:defRPr sz="1333"/>
            </a:lvl7pPr>
            <a:lvl8pPr marL="2133707" indent="0">
              <a:buNone/>
              <a:defRPr sz="1333"/>
            </a:lvl8pPr>
            <a:lvl9pPr marL="2438522" indent="0">
              <a:buNone/>
              <a:defRPr sz="1333"/>
            </a:lvl9pPr>
          </a:lstStyle>
          <a:p>
            <a:endParaRPr lang="en-US"/>
          </a:p>
        </p:txBody>
      </p:sp>
      <p:sp>
        <p:nvSpPr>
          <p:cNvPr id="4" name="Text Placeholder 3"/>
          <p:cNvSpPr>
            <a:spLocks noGrp="1"/>
          </p:cNvSpPr>
          <p:nvPr>
            <p:ph type="body" sz="half" idx="2"/>
          </p:nvPr>
        </p:nvSpPr>
        <p:spPr>
          <a:xfrm>
            <a:off x="1194859" y="3578225"/>
            <a:ext cx="3657600" cy="536575"/>
          </a:xfrm>
        </p:spPr>
        <p:txBody>
          <a:bodyPr/>
          <a:lstStyle>
            <a:lvl1pPr marL="0" indent="0">
              <a:buNone/>
              <a:defRPr sz="933"/>
            </a:lvl1pPr>
            <a:lvl2pPr marL="304815" indent="0">
              <a:buNone/>
              <a:defRPr sz="800"/>
            </a:lvl2pPr>
            <a:lvl3pPr marL="609630" indent="0">
              <a:buNone/>
              <a:defRPr sz="667"/>
            </a:lvl3pPr>
            <a:lvl4pPr marL="914446" indent="0">
              <a:buNone/>
              <a:defRPr sz="600"/>
            </a:lvl4pPr>
            <a:lvl5pPr marL="1219261" indent="0">
              <a:buNone/>
              <a:defRPr sz="600"/>
            </a:lvl5pPr>
            <a:lvl6pPr marL="1524076" indent="0">
              <a:buNone/>
              <a:defRPr sz="600"/>
            </a:lvl6pPr>
            <a:lvl7pPr marL="1828891" indent="0">
              <a:buNone/>
              <a:defRPr sz="600"/>
            </a:lvl7pPr>
            <a:lvl8pPr marL="2133707" indent="0">
              <a:buNone/>
              <a:defRPr sz="600"/>
            </a:lvl8pPr>
            <a:lvl9pPr marL="2438522" indent="0">
              <a:buNone/>
              <a:defRPr sz="6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3/13/2025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231746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183092"/>
            <a:ext cx="5486400" cy="762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304800" y="1066800"/>
            <a:ext cx="5486400" cy="301730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304800" y="4237567"/>
            <a:ext cx="1422400" cy="243417"/>
          </a:xfrm>
          <a:prstGeom prst="rect">
            <a:avLst/>
          </a:prstGeom>
        </p:spPr>
        <p:txBody>
          <a:bodyPr vert="horz" lIns="91440" tIns="45720" rIns="91440" bIns="45720" rtlCol="0" anchor="ctr"/>
          <a:lstStyle>
            <a:lvl1pPr algn="l">
              <a:defRPr sz="800">
                <a:solidFill>
                  <a:schemeClr val="tx1">
                    <a:tint val="75000"/>
                  </a:schemeClr>
                </a:solidFill>
              </a:defRPr>
            </a:lvl1pPr>
          </a:lstStyle>
          <a:p>
            <a:fld id="{1D8BD707-D9CF-40AE-B4C6-C98DA3205C09}" type="datetimeFigureOut">
              <a:rPr lang="en-US" smtClean="0"/>
              <a:pPr/>
              <a:t>3/13/2025</a:t>
            </a:fld>
            <a:endParaRPr lang="en-US"/>
          </a:p>
        </p:txBody>
      </p:sp>
      <p:sp>
        <p:nvSpPr>
          <p:cNvPr id="5" name="Footer Placeholder 4"/>
          <p:cNvSpPr>
            <a:spLocks noGrp="1"/>
          </p:cNvSpPr>
          <p:nvPr>
            <p:ph type="ftr" sz="quarter" idx="3"/>
          </p:nvPr>
        </p:nvSpPr>
        <p:spPr>
          <a:xfrm>
            <a:off x="2082800" y="4237567"/>
            <a:ext cx="1930400" cy="243417"/>
          </a:xfrm>
          <a:prstGeom prst="rect">
            <a:avLst/>
          </a:prstGeom>
        </p:spPr>
        <p:txBody>
          <a:bodyPr vert="horz" lIns="91440" tIns="45720" rIns="91440" bIns="45720" rtlCol="0" anchor="ctr"/>
          <a:lstStyle>
            <a:lvl1pPr algn="ctr">
              <a:defRPr sz="8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368800" y="4237567"/>
            <a:ext cx="1422400" cy="243417"/>
          </a:xfrm>
          <a:prstGeom prst="rect">
            <a:avLst/>
          </a:prstGeom>
        </p:spPr>
        <p:txBody>
          <a:bodyPr vert="horz" lIns="91440" tIns="45720" rIns="91440" bIns="45720" rtlCol="0" anchor="ctr"/>
          <a:lstStyle>
            <a:lvl1pPr algn="r">
              <a:defRPr sz="800">
                <a:solidFill>
                  <a:schemeClr val="tx1">
                    <a:tint val="75000"/>
                  </a:schemeClr>
                </a:solidFill>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160500092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609630" rtl="0" eaLnBrk="1" latinLnBrk="0" hangingPunct="1">
        <a:spcBef>
          <a:spcPct val="0"/>
        </a:spcBef>
        <a:buNone/>
        <a:defRPr sz="2933" kern="1200">
          <a:solidFill>
            <a:schemeClr val="tx1"/>
          </a:solidFill>
          <a:latin typeface="+mj-lt"/>
          <a:ea typeface="+mj-ea"/>
          <a:cs typeface="+mj-cs"/>
        </a:defRPr>
      </a:lvl1pPr>
    </p:titleStyle>
    <p:bodyStyle>
      <a:lvl1pPr marL="228611" indent="-228611" algn="l" defTabSz="609630" rtl="0" eaLnBrk="1" latinLnBrk="0" hangingPunct="1">
        <a:spcBef>
          <a:spcPct val="20000"/>
        </a:spcBef>
        <a:buFont typeface="Arial" pitchFamily="34" charset="0"/>
        <a:buChar char="•"/>
        <a:defRPr sz="2133" kern="1200">
          <a:solidFill>
            <a:schemeClr val="tx1"/>
          </a:solidFill>
          <a:latin typeface="+mn-lt"/>
          <a:ea typeface="+mn-ea"/>
          <a:cs typeface="+mn-cs"/>
        </a:defRPr>
      </a:lvl1pPr>
      <a:lvl2pPr marL="495325" indent="-190510" algn="l" defTabSz="609630" rtl="0" eaLnBrk="1" latinLnBrk="0" hangingPunct="1">
        <a:spcBef>
          <a:spcPct val="20000"/>
        </a:spcBef>
        <a:buFont typeface="Arial" pitchFamily="34" charset="0"/>
        <a:buChar char="–"/>
        <a:defRPr sz="1867" kern="1200">
          <a:solidFill>
            <a:schemeClr val="tx1"/>
          </a:solidFill>
          <a:latin typeface="+mn-lt"/>
          <a:ea typeface="+mn-ea"/>
          <a:cs typeface="+mn-cs"/>
        </a:defRPr>
      </a:lvl2pPr>
      <a:lvl3pPr marL="762038" indent="-152408" algn="l" defTabSz="609630" rtl="0" eaLnBrk="1" latinLnBrk="0" hangingPunct="1">
        <a:spcBef>
          <a:spcPct val="20000"/>
        </a:spcBef>
        <a:buFont typeface="Arial" pitchFamily="34" charset="0"/>
        <a:buChar char="•"/>
        <a:defRPr sz="1600" kern="1200">
          <a:solidFill>
            <a:schemeClr val="tx1"/>
          </a:solidFill>
          <a:latin typeface="+mn-lt"/>
          <a:ea typeface="+mn-ea"/>
          <a:cs typeface="+mn-cs"/>
        </a:defRPr>
      </a:lvl3pPr>
      <a:lvl4pPr marL="1066853"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4pPr>
      <a:lvl5pPr marL="137166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5pPr>
      <a:lvl6pPr marL="167648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6pPr>
      <a:lvl7pPr marL="198129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7pPr>
      <a:lvl8pPr marL="228611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8pPr>
      <a:lvl9pPr marL="2590930"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9pPr>
    </p:bodyStyle>
    <p:otherStyle>
      <a:defPPr>
        <a:defRPr lang="en-US"/>
      </a:defPPr>
      <a:lvl1pPr marL="0" algn="l" defTabSz="609630" rtl="0" eaLnBrk="1" latinLnBrk="0" hangingPunct="1">
        <a:defRPr sz="1200" kern="1200">
          <a:solidFill>
            <a:schemeClr val="tx1"/>
          </a:solidFill>
          <a:latin typeface="+mn-lt"/>
          <a:ea typeface="+mn-ea"/>
          <a:cs typeface="+mn-cs"/>
        </a:defRPr>
      </a:lvl1pPr>
      <a:lvl2pPr marL="304815" algn="l" defTabSz="609630" rtl="0" eaLnBrk="1" latinLnBrk="0" hangingPunct="1">
        <a:defRPr sz="1200" kern="1200">
          <a:solidFill>
            <a:schemeClr val="tx1"/>
          </a:solidFill>
          <a:latin typeface="+mn-lt"/>
          <a:ea typeface="+mn-ea"/>
          <a:cs typeface="+mn-cs"/>
        </a:defRPr>
      </a:lvl2pPr>
      <a:lvl3pPr marL="609630" algn="l" defTabSz="609630" rtl="0" eaLnBrk="1" latinLnBrk="0" hangingPunct="1">
        <a:defRPr sz="1200" kern="1200">
          <a:solidFill>
            <a:schemeClr val="tx1"/>
          </a:solidFill>
          <a:latin typeface="+mn-lt"/>
          <a:ea typeface="+mn-ea"/>
          <a:cs typeface="+mn-cs"/>
        </a:defRPr>
      </a:lvl3pPr>
      <a:lvl4pPr marL="914446" algn="l" defTabSz="609630" rtl="0" eaLnBrk="1" latinLnBrk="0" hangingPunct="1">
        <a:defRPr sz="1200" kern="1200">
          <a:solidFill>
            <a:schemeClr val="tx1"/>
          </a:solidFill>
          <a:latin typeface="+mn-lt"/>
          <a:ea typeface="+mn-ea"/>
          <a:cs typeface="+mn-cs"/>
        </a:defRPr>
      </a:lvl4pPr>
      <a:lvl5pPr marL="1219261" algn="l" defTabSz="609630" rtl="0" eaLnBrk="1" latinLnBrk="0" hangingPunct="1">
        <a:defRPr sz="1200" kern="1200">
          <a:solidFill>
            <a:schemeClr val="tx1"/>
          </a:solidFill>
          <a:latin typeface="+mn-lt"/>
          <a:ea typeface="+mn-ea"/>
          <a:cs typeface="+mn-cs"/>
        </a:defRPr>
      </a:lvl5pPr>
      <a:lvl6pPr marL="1524076" algn="l" defTabSz="609630" rtl="0" eaLnBrk="1" latinLnBrk="0" hangingPunct="1">
        <a:defRPr sz="1200" kern="1200">
          <a:solidFill>
            <a:schemeClr val="tx1"/>
          </a:solidFill>
          <a:latin typeface="+mn-lt"/>
          <a:ea typeface="+mn-ea"/>
          <a:cs typeface="+mn-cs"/>
        </a:defRPr>
      </a:lvl6pPr>
      <a:lvl7pPr marL="1828891" algn="l" defTabSz="609630" rtl="0" eaLnBrk="1" latinLnBrk="0" hangingPunct="1">
        <a:defRPr sz="1200" kern="1200">
          <a:solidFill>
            <a:schemeClr val="tx1"/>
          </a:solidFill>
          <a:latin typeface="+mn-lt"/>
          <a:ea typeface="+mn-ea"/>
          <a:cs typeface="+mn-cs"/>
        </a:defRPr>
      </a:lvl7pPr>
      <a:lvl8pPr marL="2133707" algn="l" defTabSz="609630" rtl="0" eaLnBrk="1" latinLnBrk="0" hangingPunct="1">
        <a:defRPr sz="1200" kern="1200">
          <a:solidFill>
            <a:schemeClr val="tx1"/>
          </a:solidFill>
          <a:latin typeface="+mn-lt"/>
          <a:ea typeface="+mn-ea"/>
          <a:cs typeface="+mn-cs"/>
        </a:defRPr>
      </a:lvl8pPr>
      <a:lvl9pPr marL="2438522" algn="l" defTabSz="609630" rtl="0" eaLnBrk="1" latinLnBrk="0" hangingPunct="1">
        <a:defRPr sz="12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3.png"/><Relationship Id="rId7" Type="http://schemas.openxmlformats.org/officeDocument/2006/relationships/image" Target="../media/image30.sv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28.svg"/><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2.svg"/></Relationships>
</file>

<file path=ppt/slides/_rels/slide20.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3.png"/><Relationship Id="rId7" Type="http://schemas.openxmlformats.org/officeDocument/2006/relationships/image" Target="../media/image30.sv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28.svg"/><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1.png"/></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23.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3.png"/><Relationship Id="rId7" Type="http://schemas.openxmlformats.org/officeDocument/2006/relationships/image" Target="../media/image30.sv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28.svg"/><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1.png"/></Relationships>
</file>

<file path=ppt/slides/_rels/slide25.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png"/><Relationship Id="rId7" Type="http://schemas.openxmlformats.org/officeDocument/2006/relationships/image" Target="../media/image30.sv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28.svg"/><Relationship Id="rId4" Type="http://schemas.openxmlformats.org/officeDocument/2006/relationships/image" Target="../media/image27.png"/><Relationship Id="rId9" Type="http://schemas.microsoft.com/office/2007/relationships/hdphoto" Target="../media/hdphoto1.wdp"/></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7" Type="http://schemas.microsoft.com/office/2007/relationships/hdphoto" Target="../media/hdphoto1.wdp"/><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40.png"/><Relationship Id="rId5" Type="http://schemas.openxmlformats.org/officeDocument/2006/relationships/image" Target="../media/image28.svg"/><Relationship Id="rId4" Type="http://schemas.openxmlformats.org/officeDocument/2006/relationships/image" Target="../media/image27.png"/></Relationships>
</file>

<file path=ppt/slides/_rels/slide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hyperlink" Target="http://mmsservice.liveblog365.com/" TargetMode="External"/><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3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hyperlink" Target="http://www.mmsservice.in/"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1.svg"/><Relationship Id="rId5" Type="http://schemas.openxmlformats.org/officeDocument/2006/relationships/image" Target="../media/image50.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8" Type="http://schemas.openxmlformats.org/officeDocument/2006/relationships/hyperlink" Target="https://hemingwayapp.com/" TargetMode="External"/><Relationship Id="rId3" Type="http://schemas.openxmlformats.org/officeDocument/2006/relationships/hyperlink" Target="https://www.mmsservice.in/" TargetMode="External"/><Relationship Id="rId7" Type="http://schemas.openxmlformats.org/officeDocument/2006/relationships/hyperlink" Target="https://responsivedesignchecker.com/" TargetMode="External"/><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hyperlink" Target="https://pagespeed.web.dev/" TargetMode="External"/><Relationship Id="rId5" Type="http://schemas.openxmlformats.org/officeDocument/2006/relationships/hyperlink" Target="https://www.mmsservice.in/lg-mobile-service-center.php" TargetMode="External"/><Relationship Id="rId4" Type="http://schemas.openxmlformats.org/officeDocument/2006/relationships/hyperlink" Target="https://www.mmsservice.in/lg-smartphone.php" TargetMode="External"/><Relationship Id="rId9" Type="http://schemas.openxmlformats.org/officeDocument/2006/relationships/hyperlink" Target="https://profreehost.com/"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rgbClr val="4874B0">
                <a:alpha val="100000"/>
              </a:srgbClr>
            </a:gs>
            <a:gs pos="100000">
              <a:srgbClr val="053371">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a:off x="4423569" y="4425073"/>
            <a:ext cx="5714899" cy="2695667"/>
          </a:xfrm>
          <a:custGeom>
            <a:avLst/>
            <a:gdLst/>
            <a:ahLst/>
            <a:cxnLst/>
            <a:rect l="l" t="t" r="r" b="b"/>
            <a:pathLst>
              <a:path w="8572348" h="4043501">
                <a:moveTo>
                  <a:pt x="0" y="0"/>
                </a:moveTo>
                <a:lnTo>
                  <a:pt x="8572348" y="0"/>
                </a:lnTo>
                <a:lnTo>
                  <a:pt x="8572348" y="4043501"/>
                </a:lnTo>
                <a:lnTo>
                  <a:pt x="0" y="404350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9387569" y="685800"/>
            <a:ext cx="2854947" cy="5486400"/>
          </a:xfrm>
          <a:custGeom>
            <a:avLst/>
            <a:gdLst/>
            <a:ahLst/>
            <a:cxnLst/>
            <a:rect l="l" t="t" r="r" b="b"/>
            <a:pathLst>
              <a:path w="4282420" h="8229600">
                <a:moveTo>
                  <a:pt x="0" y="0"/>
                </a:moveTo>
                <a:lnTo>
                  <a:pt x="4282420" y="0"/>
                </a:lnTo>
                <a:lnTo>
                  <a:pt x="4282420" y="8229600"/>
                </a:lnTo>
                <a:lnTo>
                  <a:pt x="0" y="8229600"/>
                </a:lnTo>
                <a:lnTo>
                  <a:pt x="0" y="0"/>
                </a:lnTo>
                <a:close/>
              </a:path>
            </a:pathLst>
          </a:custGeom>
          <a:blipFill>
            <a:blip r:embed="rId4"/>
            <a:stretch>
              <a:fillRect/>
            </a:stretch>
          </a:blipFill>
        </p:spPr>
      </p:sp>
      <p:sp>
        <p:nvSpPr>
          <p:cNvPr id="4" name="Freeform 4"/>
          <p:cNvSpPr/>
          <p:nvPr/>
        </p:nvSpPr>
        <p:spPr>
          <a:xfrm flipH="1">
            <a:off x="0" y="685800"/>
            <a:ext cx="2854947" cy="5486400"/>
          </a:xfrm>
          <a:custGeom>
            <a:avLst/>
            <a:gdLst/>
            <a:ahLst/>
            <a:cxnLst/>
            <a:rect l="l" t="t" r="r" b="b"/>
            <a:pathLst>
              <a:path w="4282420" h="8229600">
                <a:moveTo>
                  <a:pt x="4282420" y="0"/>
                </a:moveTo>
                <a:lnTo>
                  <a:pt x="0" y="0"/>
                </a:lnTo>
                <a:lnTo>
                  <a:pt x="0" y="8229600"/>
                </a:lnTo>
                <a:lnTo>
                  <a:pt x="4282420" y="8229600"/>
                </a:lnTo>
                <a:lnTo>
                  <a:pt x="4282420" y="0"/>
                </a:lnTo>
                <a:close/>
              </a:path>
            </a:pathLst>
          </a:custGeom>
          <a:blipFill>
            <a:blip r:embed="rId4"/>
            <a:stretch>
              <a:fillRect/>
            </a:stretch>
          </a:blipFill>
        </p:spPr>
      </p:sp>
      <p:sp>
        <p:nvSpPr>
          <p:cNvPr id="5" name="TextBox 5"/>
          <p:cNvSpPr txBox="1"/>
          <p:nvPr/>
        </p:nvSpPr>
        <p:spPr>
          <a:xfrm>
            <a:off x="2650351" y="1740941"/>
            <a:ext cx="6941814" cy="3245504"/>
          </a:xfrm>
          <a:prstGeom prst="rect">
            <a:avLst/>
          </a:prstGeom>
        </p:spPr>
        <p:txBody>
          <a:bodyPr wrap="square" lIns="0" tIns="0" rIns="0" bIns="0" rtlCol="0" anchor="t">
            <a:spAutoFit/>
          </a:bodyPr>
          <a:lstStyle/>
          <a:p>
            <a:pPr algn="ctr" defTabSz="609630">
              <a:lnSpc>
                <a:spcPct val="150000"/>
              </a:lnSpc>
            </a:pPr>
            <a:r>
              <a:rPr lang="en-US" sz="3600" b="1" spc="757" dirty="0">
                <a:solidFill>
                  <a:srgbClr val="FFFFFF"/>
                </a:solidFill>
                <a:latin typeface="Poppins" panose="00000500000000000000" pitchFamily="2" charset="0"/>
                <a:cs typeface="Poppins" panose="00000500000000000000" pitchFamily="2" charset="0"/>
              </a:rPr>
              <a:t>Comprehensive Audit and Analysis for Effective Digital Presence Summary</a:t>
            </a:r>
            <a:endParaRPr lang="en-US" sz="3600" b="1" spc="757" dirty="0">
              <a:solidFill>
                <a:srgbClr val="FFFFFF"/>
              </a:solidFill>
              <a:latin typeface="Poppins" panose="00000500000000000000" pitchFamily="2" charset="0"/>
              <a:cs typeface="Poppins" panose="00000500000000000000" pitchFamily="2" charset="0"/>
              <a:sym typeface="League Spartan"/>
            </a:endParaRPr>
          </a:p>
        </p:txBody>
      </p:sp>
      <p:sp>
        <p:nvSpPr>
          <p:cNvPr id="6" name="Freeform 6"/>
          <p:cNvSpPr/>
          <p:nvPr/>
        </p:nvSpPr>
        <p:spPr>
          <a:xfrm>
            <a:off x="8311678" y="4497155"/>
            <a:ext cx="5714899" cy="2695667"/>
          </a:xfrm>
          <a:custGeom>
            <a:avLst/>
            <a:gdLst/>
            <a:ahLst/>
            <a:cxnLst/>
            <a:rect l="l" t="t" r="r" b="b"/>
            <a:pathLst>
              <a:path w="8572348" h="4043501">
                <a:moveTo>
                  <a:pt x="0" y="0"/>
                </a:moveTo>
                <a:lnTo>
                  <a:pt x="8572348" y="0"/>
                </a:lnTo>
                <a:lnTo>
                  <a:pt x="8572348" y="4043501"/>
                </a:lnTo>
                <a:lnTo>
                  <a:pt x="0" y="404350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Freeform 9"/>
          <p:cNvSpPr/>
          <p:nvPr/>
        </p:nvSpPr>
        <p:spPr>
          <a:xfrm>
            <a:off x="144162" y="4425073"/>
            <a:ext cx="5714899" cy="2695667"/>
          </a:xfrm>
          <a:custGeom>
            <a:avLst/>
            <a:gdLst/>
            <a:ahLst/>
            <a:cxnLst/>
            <a:rect l="l" t="t" r="r" b="b"/>
            <a:pathLst>
              <a:path w="8572348" h="4043501">
                <a:moveTo>
                  <a:pt x="0" y="0"/>
                </a:moveTo>
                <a:lnTo>
                  <a:pt x="8572348" y="0"/>
                </a:lnTo>
                <a:lnTo>
                  <a:pt x="8572348" y="4043501"/>
                </a:lnTo>
                <a:lnTo>
                  <a:pt x="0" y="404350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8" name="TextBox 8"/>
          <p:cNvSpPr txBox="1"/>
          <p:nvPr/>
        </p:nvSpPr>
        <p:spPr>
          <a:xfrm>
            <a:off x="7266624" y="5610699"/>
            <a:ext cx="4651082" cy="861774"/>
          </a:xfrm>
          <a:prstGeom prst="rect">
            <a:avLst/>
          </a:prstGeom>
        </p:spPr>
        <p:txBody>
          <a:bodyPr wrap="square" lIns="0" tIns="0" rIns="0" bIns="0" rtlCol="0" anchor="t">
            <a:spAutoFit/>
          </a:bodyPr>
          <a:lstStyle/>
          <a:p>
            <a:pPr marL="0" lvl="0" indent="0" algn="l">
              <a:spcBef>
                <a:spcPct val="0"/>
              </a:spcBef>
            </a:pPr>
            <a:r>
              <a:rPr lang="en-US" sz="2800" b="1" dirty="0">
                <a:solidFill>
                  <a:schemeClr val="bg1"/>
                </a:solidFill>
                <a:latin typeface="Calibri" panose="020F0502020204030204" pitchFamily="34" charset="0"/>
                <a:cs typeface="Calibri" panose="020F0502020204030204" pitchFamily="34" charset="0"/>
                <a:sym typeface="Quattrocento"/>
              </a:rPr>
              <a:t>Presentation by:</a:t>
            </a:r>
          </a:p>
          <a:p>
            <a:pPr marL="0" lvl="0" indent="0" algn="l">
              <a:spcBef>
                <a:spcPct val="0"/>
              </a:spcBef>
            </a:pPr>
            <a:r>
              <a:rPr lang="en-US" sz="2800" b="1" dirty="0">
                <a:solidFill>
                  <a:schemeClr val="bg1"/>
                </a:solidFill>
                <a:latin typeface="Calibri" panose="020F0502020204030204" pitchFamily="34" charset="0"/>
                <a:cs typeface="Calibri" panose="020F0502020204030204" pitchFamily="34" charset="0"/>
                <a:sym typeface="Quattrocento"/>
              </a:rPr>
              <a:t>Thambidurai Sundaramoorthy</a:t>
            </a:r>
          </a:p>
        </p:txBody>
      </p:sp>
      <p:pic>
        <p:nvPicPr>
          <p:cNvPr id="13" name="Picture 12">
            <a:extLst>
              <a:ext uri="{FF2B5EF4-FFF2-40B4-BE49-F238E27FC236}">
                <a16:creationId xmlns:a16="http://schemas.microsoft.com/office/drawing/2014/main" id="{F6474796-1475-B642-AB21-68FB1337992B}"/>
              </a:ext>
            </a:extLst>
          </p:cNvPr>
          <p:cNvPicPr>
            <a:picLocks noChangeAspect="1"/>
          </p:cNvPicPr>
          <p:nvPr/>
        </p:nvPicPr>
        <p:blipFill>
          <a:blip r:embed="rId5">
            <a:duotone>
              <a:schemeClr val="accent1">
                <a:shade val="45000"/>
                <a:satMod val="135000"/>
              </a:schemeClr>
              <a:prstClr val="white"/>
            </a:duotone>
          </a:blip>
          <a:stretch>
            <a:fillRect/>
          </a:stretch>
        </p:blipFill>
        <p:spPr>
          <a:xfrm>
            <a:off x="5082773" y="275181"/>
            <a:ext cx="1552575" cy="1381125"/>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rgbClr val="4874B0">
                <a:alpha val="100000"/>
              </a:srgbClr>
            </a:gs>
            <a:gs pos="100000">
              <a:srgbClr val="053371">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4" name="Freeform 4"/>
          <p:cNvSpPr/>
          <p:nvPr/>
        </p:nvSpPr>
        <p:spPr>
          <a:xfrm rot="-5400000" flipV="1">
            <a:off x="10118007" y="-835966"/>
            <a:ext cx="1813931" cy="3485863"/>
          </a:xfrm>
          <a:custGeom>
            <a:avLst/>
            <a:gdLst/>
            <a:ahLst/>
            <a:cxnLst/>
            <a:rect l="l" t="t" r="r" b="b"/>
            <a:pathLst>
              <a:path w="2720897" h="5228794">
                <a:moveTo>
                  <a:pt x="0" y="5228795"/>
                </a:moveTo>
                <a:lnTo>
                  <a:pt x="2720897" y="5228795"/>
                </a:lnTo>
                <a:lnTo>
                  <a:pt x="2720897" y="0"/>
                </a:lnTo>
                <a:lnTo>
                  <a:pt x="0" y="0"/>
                </a:lnTo>
                <a:lnTo>
                  <a:pt x="0" y="5228795"/>
                </a:lnTo>
                <a:close/>
              </a:path>
            </a:pathLst>
          </a:custGeom>
          <a:blipFill>
            <a:blip r:embed="rId2"/>
            <a:stretch>
              <a:fillRect/>
            </a:stretch>
          </a:blipFill>
        </p:spPr>
      </p:sp>
      <p:sp>
        <p:nvSpPr>
          <p:cNvPr id="7" name="Freeform 7"/>
          <p:cNvSpPr/>
          <p:nvPr/>
        </p:nvSpPr>
        <p:spPr>
          <a:xfrm rot="-5400000">
            <a:off x="260063" y="-980979"/>
            <a:ext cx="1813931" cy="3485863"/>
          </a:xfrm>
          <a:custGeom>
            <a:avLst/>
            <a:gdLst/>
            <a:ahLst/>
            <a:cxnLst/>
            <a:rect l="l" t="t" r="r" b="b"/>
            <a:pathLst>
              <a:path w="2720897" h="5228794">
                <a:moveTo>
                  <a:pt x="0" y="0"/>
                </a:moveTo>
                <a:lnTo>
                  <a:pt x="2720897" y="0"/>
                </a:lnTo>
                <a:lnTo>
                  <a:pt x="2720897" y="5228794"/>
                </a:lnTo>
                <a:lnTo>
                  <a:pt x="0" y="5228794"/>
                </a:lnTo>
                <a:lnTo>
                  <a:pt x="0" y="0"/>
                </a:lnTo>
                <a:close/>
              </a:path>
            </a:pathLst>
          </a:custGeom>
          <a:blipFill>
            <a:blip r:embed="rId2"/>
            <a:stretch>
              <a:fillRect/>
            </a:stretch>
          </a:blipFill>
        </p:spPr>
      </p:sp>
      <p:grpSp>
        <p:nvGrpSpPr>
          <p:cNvPr id="16" name="Group 4">
            <a:extLst>
              <a:ext uri="{FF2B5EF4-FFF2-40B4-BE49-F238E27FC236}">
                <a16:creationId xmlns:a16="http://schemas.microsoft.com/office/drawing/2014/main" id="{E2338109-89BF-E81C-EEE2-F59AA1DC2484}"/>
              </a:ext>
            </a:extLst>
          </p:cNvPr>
          <p:cNvGrpSpPr/>
          <p:nvPr/>
        </p:nvGrpSpPr>
        <p:grpSpPr>
          <a:xfrm>
            <a:off x="774316" y="2058974"/>
            <a:ext cx="10817461" cy="4510637"/>
            <a:chOff x="0" y="0"/>
            <a:chExt cx="2186727" cy="545838"/>
          </a:xfrm>
        </p:grpSpPr>
        <p:sp>
          <p:nvSpPr>
            <p:cNvPr id="23" name="Freeform 5">
              <a:extLst>
                <a:ext uri="{FF2B5EF4-FFF2-40B4-BE49-F238E27FC236}">
                  <a16:creationId xmlns:a16="http://schemas.microsoft.com/office/drawing/2014/main" id="{76560618-FD94-1E93-1024-AB0BE4EEA43B}"/>
                </a:ext>
              </a:extLst>
            </p:cNvPr>
            <p:cNvSpPr/>
            <p:nvPr/>
          </p:nvSpPr>
          <p:spPr>
            <a:xfrm>
              <a:off x="0" y="0"/>
              <a:ext cx="2186727" cy="545838"/>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24" name="TextBox 6">
              <a:extLst>
                <a:ext uri="{FF2B5EF4-FFF2-40B4-BE49-F238E27FC236}">
                  <a16:creationId xmlns:a16="http://schemas.microsoft.com/office/drawing/2014/main" id="{8A627104-9F3B-4054-2F55-8466B0494C56}"/>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40" name="TextBox 6">
            <a:extLst>
              <a:ext uri="{FF2B5EF4-FFF2-40B4-BE49-F238E27FC236}">
                <a16:creationId xmlns:a16="http://schemas.microsoft.com/office/drawing/2014/main" id="{EF0FA61F-EEBA-40BD-49D3-75FAB0F12989}"/>
              </a:ext>
            </a:extLst>
          </p:cNvPr>
          <p:cNvSpPr txBox="1"/>
          <p:nvPr/>
        </p:nvSpPr>
        <p:spPr>
          <a:xfrm>
            <a:off x="9024308" y="1803551"/>
            <a:ext cx="5513269" cy="466439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30" name="Group 4">
            <a:extLst>
              <a:ext uri="{FF2B5EF4-FFF2-40B4-BE49-F238E27FC236}">
                <a16:creationId xmlns:a16="http://schemas.microsoft.com/office/drawing/2014/main" id="{B228254C-C925-528A-9F35-4E66CE694296}"/>
              </a:ext>
            </a:extLst>
          </p:cNvPr>
          <p:cNvGrpSpPr/>
          <p:nvPr/>
        </p:nvGrpSpPr>
        <p:grpSpPr>
          <a:xfrm>
            <a:off x="774315" y="1297625"/>
            <a:ext cx="4645979" cy="580183"/>
            <a:chOff x="0" y="0"/>
            <a:chExt cx="2186727" cy="545838"/>
          </a:xfrm>
        </p:grpSpPr>
        <p:sp>
          <p:nvSpPr>
            <p:cNvPr id="31" name="Freeform 5">
              <a:extLst>
                <a:ext uri="{FF2B5EF4-FFF2-40B4-BE49-F238E27FC236}">
                  <a16:creationId xmlns:a16="http://schemas.microsoft.com/office/drawing/2014/main" id="{7D8D3857-9A34-37C9-485D-D21F7F9C7F50}"/>
                </a:ext>
              </a:extLst>
            </p:cNvPr>
            <p:cNvSpPr/>
            <p:nvPr/>
          </p:nvSpPr>
          <p:spPr>
            <a:xfrm>
              <a:off x="0" y="0"/>
              <a:ext cx="2186727" cy="545838"/>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32" name="TextBox 6">
              <a:extLst>
                <a:ext uri="{FF2B5EF4-FFF2-40B4-BE49-F238E27FC236}">
                  <a16:creationId xmlns:a16="http://schemas.microsoft.com/office/drawing/2014/main" id="{4B022069-739A-4419-E2B3-5E6388A775F3}"/>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33" name="TextBox 6">
            <a:extLst>
              <a:ext uri="{FF2B5EF4-FFF2-40B4-BE49-F238E27FC236}">
                <a16:creationId xmlns:a16="http://schemas.microsoft.com/office/drawing/2014/main" id="{ABB13DFB-E51F-11BF-823D-E0ADC27D70DB}"/>
              </a:ext>
            </a:extLst>
          </p:cNvPr>
          <p:cNvSpPr txBox="1"/>
          <p:nvPr/>
        </p:nvSpPr>
        <p:spPr>
          <a:xfrm>
            <a:off x="905158" y="1356129"/>
            <a:ext cx="4515136" cy="418063"/>
          </a:xfrm>
          <a:prstGeom prst="rect">
            <a:avLst/>
          </a:prstGeom>
        </p:spPr>
        <p:txBody>
          <a:bodyPr wrap="square" lIns="0" tIns="0" rIns="0" bIns="0" rtlCol="0" anchor="t">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IN" sz="2000" b="1" i="0" u="none" strike="noStrike" kern="1200" cap="none" spc="0" normalizeH="0" baseline="0" noProof="0" dirty="0">
                <a:ln>
                  <a:noFill/>
                </a:ln>
                <a:solidFill>
                  <a:srgbClr val="1F497D"/>
                </a:solidFill>
                <a:effectLst/>
                <a:uLnTx/>
                <a:uFillTx/>
                <a:latin typeface="Poppins" panose="00000500000000000000" pitchFamily="2" charset="0"/>
                <a:ea typeface="Times New Roman" panose="02020603050405020304" pitchFamily="18" charset="0"/>
                <a:cs typeface="Poppins" panose="00000500000000000000" pitchFamily="2" charset="0"/>
              </a:rPr>
              <a:t>Performance Analysis for Desktop</a:t>
            </a:r>
          </a:p>
        </p:txBody>
      </p:sp>
      <p:sp>
        <p:nvSpPr>
          <p:cNvPr id="17" name="TextBox 5">
            <a:extLst>
              <a:ext uri="{FF2B5EF4-FFF2-40B4-BE49-F238E27FC236}">
                <a16:creationId xmlns:a16="http://schemas.microsoft.com/office/drawing/2014/main" id="{8B8E94AA-E0EC-92C9-64CB-0DE1B4D36AC2}"/>
              </a:ext>
            </a:extLst>
          </p:cNvPr>
          <p:cNvSpPr txBox="1"/>
          <p:nvPr/>
        </p:nvSpPr>
        <p:spPr>
          <a:xfrm>
            <a:off x="1209230" y="201989"/>
            <a:ext cx="9980490" cy="698012"/>
          </a:xfrm>
          <a:prstGeom prst="rect">
            <a:avLst/>
          </a:prstGeom>
        </p:spPr>
        <p:txBody>
          <a:bodyPr wrap="square" lIns="0" tIns="0" rIns="0" bIns="0" rtlCol="0" anchor="t">
            <a:spAutoFit/>
          </a:bodyPr>
          <a:lstStyle/>
          <a:p>
            <a:pPr marL="0" marR="0" lvl="0" indent="0" algn="ctr" defTabSz="609630" rtl="0" eaLnBrk="1" fontAlgn="auto" latinLnBrk="0" hangingPunct="1">
              <a:lnSpc>
                <a:spcPts val="5770"/>
              </a:lnSpc>
              <a:spcBef>
                <a:spcPts val="0"/>
              </a:spcBef>
              <a:spcAft>
                <a:spcPts val="0"/>
              </a:spcAft>
              <a:buClrTx/>
              <a:buSzTx/>
              <a:buFontTx/>
              <a:buNone/>
              <a:tabLst/>
              <a:defRPr/>
            </a:pPr>
            <a:r>
              <a:rPr kumimoji="0" lang="en-US" sz="4800" b="1" i="0" u="none" strike="noStrike" kern="1200" cap="none" spc="544" normalizeH="0" baseline="0" noProof="0" dirty="0">
                <a:ln>
                  <a:noFill/>
                </a:ln>
                <a:solidFill>
                  <a:srgbClr val="FFFFFF"/>
                </a:solidFill>
                <a:effectLst/>
                <a:uLnTx/>
                <a:uFillTx/>
                <a:latin typeface="League Spartan"/>
                <a:ea typeface="League Spartan"/>
                <a:cs typeface="League Spartan"/>
                <a:sym typeface="League Spartan"/>
              </a:rPr>
              <a:t>Services/LG Service Center</a:t>
            </a:r>
          </a:p>
        </p:txBody>
      </p:sp>
      <p:pic>
        <p:nvPicPr>
          <p:cNvPr id="3" name="Picture 2">
            <a:extLst>
              <a:ext uri="{FF2B5EF4-FFF2-40B4-BE49-F238E27FC236}">
                <a16:creationId xmlns:a16="http://schemas.microsoft.com/office/drawing/2014/main" id="{5007552A-827C-094A-593D-9676F318AD93}"/>
              </a:ext>
            </a:extLst>
          </p:cNvPr>
          <p:cNvPicPr>
            <a:picLocks noChangeAspect="1"/>
          </p:cNvPicPr>
          <p:nvPr/>
        </p:nvPicPr>
        <p:blipFill>
          <a:blip r:embed="rId3"/>
          <a:stretch>
            <a:fillRect/>
          </a:stretch>
        </p:blipFill>
        <p:spPr>
          <a:xfrm>
            <a:off x="5367337" y="2083479"/>
            <a:ext cx="1457325" cy="1257300"/>
          </a:xfrm>
          <a:prstGeom prst="rect">
            <a:avLst/>
          </a:prstGeom>
        </p:spPr>
      </p:pic>
      <p:pic>
        <p:nvPicPr>
          <p:cNvPr id="9" name="Picture 8">
            <a:extLst>
              <a:ext uri="{FF2B5EF4-FFF2-40B4-BE49-F238E27FC236}">
                <a16:creationId xmlns:a16="http://schemas.microsoft.com/office/drawing/2014/main" id="{2BFF0D4A-705B-6DE6-7FC9-0D6050268704}"/>
              </a:ext>
            </a:extLst>
          </p:cNvPr>
          <p:cNvPicPr>
            <a:picLocks noChangeAspect="1"/>
          </p:cNvPicPr>
          <p:nvPr/>
        </p:nvPicPr>
        <p:blipFill>
          <a:blip r:embed="rId4"/>
          <a:stretch>
            <a:fillRect/>
          </a:stretch>
        </p:blipFill>
        <p:spPr>
          <a:xfrm>
            <a:off x="1647823" y="3365284"/>
            <a:ext cx="9226503" cy="3128817"/>
          </a:xfrm>
          <a:prstGeom prst="rect">
            <a:avLst/>
          </a:prstGeom>
        </p:spPr>
      </p:pic>
    </p:spTree>
    <p:extLst>
      <p:ext uri="{BB962C8B-B14F-4D97-AF65-F5344CB8AC3E}">
        <p14:creationId xmlns:p14="http://schemas.microsoft.com/office/powerpoint/2010/main" val="31168231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rgbClr val="4874B0">
                <a:alpha val="100000"/>
              </a:srgbClr>
            </a:gs>
            <a:gs pos="100000">
              <a:srgbClr val="053371">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4" name="Freeform 4"/>
          <p:cNvSpPr/>
          <p:nvPr/>
        </p:nvSpPr>
        <p:spPr>
          <a:xfrm rot="-5400000" flipV="1">
            <a:off x="10118007" y="-835966"/>
            <a:ext cx="1813931" cy="3485863"/>
          </a:xfrm>
          <a:custGeom>
            <a:avLst/>
            <a:gdLst/>
            <a:ahLst/>
            <a:cxnLst/>
            <a:rect l="l" t="t" r="r" b="b"/>
            <a:pathLst>
              <a:path w="2720897" h="5228794">
                <a:moveTo>
                  <a:pt x="0" y="5228795"/>
                </a:moveTo>
                <a:lnTo>
                  <a:pt x="2720897" y="5228795"/>
                </a:lnTo>
                <a:lnTo>
                  <a:pt x="2720897" y="0"/>
                </a:lnTo>
                <a:lnTo>
                  <a:pt x="0" y="0"/>
                </a:lnTo>
                <a:lnTo>
                  <a:pt x="0" y="5228795"/>
                </a:lnTo>
                <a:close/>
              </a:path>
            </a:pathLst>
          </a:custGeom>
          <a:blipFill>
            <a:blip r:embed="rId2"/>
            <a:stretch>
              <a:fillRect/>
            </a:stretch>
          </a:blipFill>
        </p:spPr>
      </p:sp>
      <p:sp>
        <p:nvSpPr>
          <p:cNvPr id="7" name="Freeform 7"/>
          <p:cNvSpPr/>
          <p:nvPr/>
        </p:nvSpPr>
        <p:spPr>
          <a:xfrm rot="-5400000">
            <a:off x="260063" y="-980979"/>
            <a:ext cx="1813931" cy="3485863"/>
          </a:xfrm>
          <a:custGeom>
            <a:avLst/>
            <a:gdLst/>
            <a:ahLst/>
            <a:cxnLst/>
            <a:rect l="l" t="t" r="r" b="b"/>
            <a:pathLst>
              <a:path w="2720897" h="5228794">
                <a:moveTo>
                  <a:pt x="0" y="0"/>
                </a:moveTo>
                <a:lnTo>
                  <a:pt x="2720897" y="0"/>
                </a:lnTo>
                <a:lnTo>
                  <a:pt x="2720897" y="5228794"/>
                </a:lnTo>
                <a:lnTo>
                  <a:pt x="0" y="5228794"/>
                </a:lnTo>
                <a:lnTo>
                  <a:pt x="0" y="0"/>
                </a:lnTo>
                <a:close/>
              </a:path>
            </a:pathLst>
          </a:custGeom>
          <a:blipFill>
            <a:blip r:embed="rId2"/>
            <a:stretch>
              <a:fillRect/>
            </a:stretch>
          </a:blipFill>
        </p:spPr>
      </p:sp>
      <p:grpSp>
        <p:nvGrpSpPr>
          <p:cNvPr id="16" name="Group 4">
            <a:extLst>
              <a:ext uri="{FF2B5EF4-FFF2-40B4-BE49-F238E27FC236}">
                <a16:creationId xmlns:a16="http://schemas.microsoft.com/office/drawing/2014/main" id="{E2338109-89BF-E81C-EEE2-F59AA1DC2484}"/>
              </a:ext>
            </a:extLst>
          </p:cNvPr>
          <p:cNvGrpSpPr/>
          <p:nvPr/>
        </p:nvGrpSpPr>
        <p:grpSpPr>
          <a:xfrm>
            <a:off x="774316" y="2058974"/>
            <a:ext cx="10817461" cy="4510637"/>
            <a:chOff x="0" y="0"/>
            <a:chExt cx="2186727" cy="545838"/>
          </a:xfrm>
        </p:grpSpPr>
        <p:sp>
          <p:nvSpPr>
            <p:cNvPr id="23" name="Freeform 5">
              <a:extLst>
                <a:ext uri="{FF2B5EF4-FFF2-40B4-BE49-F238E27FC236}">
                  <a16:creationId xmlns:a16="http://schemas.microsoft.com/office/drawing/2014/main" id="{76560618-FD94-1E93-1024-AB0BE4EEA43B}"/>
                </a:ext>
              </a:extLst>
            </p:cNvPr>
            <p:cNvSpPr/>
            <p:nvPr/>
          </p:nvSpPr>
          <p:spPr>
            <a:xfrm>
              <a:off x="0" y="0"/>
              <a:ext cx="2186727" cy="545838"/>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24" name="TextBox 6">
              <a:extLst>
                <a:ext uri="{FF2B5EF4-FFF2-40B4-BE49-F238E27FC236}">
                  <a16:creationId xmlns:a16="http://schemas.microsoft.com/office/drawing/2014/main" id="{8A627104-9F3B-4054-2F55-8466B0494C56}"/>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26" name="Group 4">
            <a:extLst>
              <a:ext uri="{FF2B5EF4-FFF2-40B4-BE49-F238E27FC236}">
                <a16:creationId xmlns:a16="http://schemas.microsoft.com/office/drawing/2014/main" id="{7FA867CB-EA8E-E3B6-C0DF-7EDB28EA1062}"/>
              </a:ext>
            </a:extLst>
          </p:cNvPr>
          <p:cNvGrpSpPr/>
          <p:nvPr/>
        </p:nvGrpSpPr>
        <p:grpSpPr>
          <a:xfrm>
            <a:off x="774315" y="1297625"/>
            <a:ext cx="4515137" cy="580183"/>
            <a:chOff x="0" y="0"/>
            <a:chExt cx="2186727" cy="545838"/>
          </a:xfrm>
        </p:grpSpPr>
        <p:sp>
          <p:nvSpPr>
            <p:cNvPr id="27" name="Freeform 5">
              <a:extLst>
                <a:ext uri="{FF2B5EF4-FFF2-40B4-BE49-F238E27FC236}">
                  <a16:creationId xmlns:a16="http://schemas.microsoft.com/office/drawing/2014/main" id="{9D75312E-3A78-B5FD-91DB-498FCAFAB3CF}"/>
                </a:ext>
              </a:extLst>
            </p:cNvPr>
            <p:cNvSpPr/>
            <p:nvPr/>
          </p:nvSpPr>
          <p:spPr>
            <a:xfrm>
              <a:off x="0" y="0"/>
              <a:ext cx="2186727" cy="545838"/>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28" name="TextBox 6">
              <a:extLst>
                <a:ext uri="{FF2B5EF4-FFF2-40B4-BE49-F238E27FC236}">
                  <a16:creationId xmlns:a16="http://schemas.microsoft.com/office/drawing/2014/main" id="{5DA44E08-BE89-B8DC-F0A7-DED0E9E105E4}"/>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29" name="TextBox 6">
            <a:extLst>
              <a:ext uri="{FF2B5EF4-FFF2-40B4-BE49-F238E27FC236}">
                <a16:creationId xmlns:a16="http://schemas.microsoft.com/office/drawing/2014/main" id="{DEEE77CB-AAE6-E8F7-0F35-97D17EACD8D2}"/>
              </a:ext>
            </a:extLst>
          </p:cNvPr>
          <p:cNvSpPr txBox="1"/>
          <p:nvPr/>
        </p:nvSpPr>
        <p:spPr>
          <a:xfrm>
            <a:off x="905158" y="1356129"/>
            <a:ext cx="4242548" cy="418063"/>
          </a:xfrm>
          <a:prstGeom prst="rect">
            <a:avLst/>
          </a:prstGeom>
        </p:spPr>
        <p:txBody>
          <a:bodyPr wrap="square" lIns="0" tIns="0" rIns="0" bIns="0" rtlCol="0" anchor="t">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IN" sz="2000" b="1" i="0" u="none" strike="noStrike" kern="1200" cap="none" spc="0" normalizeH="0" baseline="0" noProof="0" dirty="0">
                <a:ln>
                  <a:noFill/>
                </a:ln>
                <a:solidFill>
                  <a:srgbClr val="1F497D"/>
                </a:solidFill>
                <a:effectLst/>
                <a:uLnTx/>
                <a:uFillTx/>
                <a:latin typeface="Poppins" panose="00000500000000000000" pitchFamily="2" charset="0"/>
                <a:ea typeface="Times New Roman" panose="02020603050405020304" pitchFamily="18" charset="0"/>
                <a:cs typeface="Poppins" panose="00000500000000000000" pitchFamily="2" charset="0"/>
              </a:rPr>
              <a:t>Performance Analysis for Mobile</a:t>
            </a:r>
          </a:p>
        </p:txBody>
      </p:sp>
      <p:sp>
        <p:nvSpPr>
          <p:cNvPr id="40" name="TextBox 6">
            <a:extLst>
              <a:ext uri="{FF2B5EF4-FFF2-40B4-BE49-F238E27FC236}">
                <a16:creationId xmlns:a16="http://schemas.microsoft.com/office/drawing/2014/main" id="{EF0FA61F-EEBA-40BD-49D3-75FAB0F12989}"/>
              </a:ext>
            </a:extLst>
          </p:cNvPr>
          <p:cNvSpPr txBox="1"/>
          <p:nvPr/>
        </p:nvSpPr>
        <p:spPr>
          <a:xfrm>
            <a:off x="9024308" y="1803551"/>
            <a:ext cx="5513269" cy="466439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7" name="TextBox 5">
            <a:extLst>
              <a:ext uri="{FF2B5EF4-FFF2-40B4-BE49-F238E27FC236}">
                <a16:creationId xmlns:a16="http://schemas.microsoft.com/office/drawing/2014/main" id="{78F73078-2590-BD3A-7820-3EEE42DE193D}"/>
              </a:ext>
            </a:extLst>
          </p:cNvPr>
          <p:cNvSpPr txBox="1"/>
          <p:nvPr/>
        </p:nvSpPr>
        <p:spPr>
          <a:xfrm>
            <a:off x="1209230" y="201989"/>
            <a:ext cx="9980490" cy="698012"/>
          </a:xfrm>
          <a:prstGeom prst="rect">
            <a:avLst/>
          </a:prstGeom>
        </p:spPr>
        <p:txBody>
          <a:bodyPr wrap="square" lIns="0" tIns="0" rIns="0" bIns="0" rtlCol="0" anchor="t">
            <a:spAutoFit/>
          </a:bodyPr>
          <a:lstStyle/>
          <a:p>
            <a:pPr marL="0" marR="0" lvl="0" indent="0" algn="ctr" defTabSz="609630" rtl="0" eaLnBrk="1" fontAlgn="auto" latinLnBrk="0" hangingPunct="1">
              <a:lnSpc>
                <a:spcPts val="5770"/>
              </a:lnSpc>
              <a:spcBef>
                <a:spcPts val="0"/>
              </a:spcBef>
              <a:spcAft>
                <a:spcPts val="0"/>
              </a:spcAft>
              <a:buClrTx/>
              <a:buSzTx/>
              <a:buFontTx/>
              <a:buNone/>
              <a:tabLst/>
              <a:defRPr/>
            </a:pPr>
            <a:r>
              <a:rPr kumimoji="0" lang="en-US" sz="4800" b="1" i="0" u="none" strike="noStrike" kern="1200" cap="none" spc="544" normalizeH="0" baseline="0" noProof="0" dirty="0">
                <a:ln>
                  <a:noFill/>
                </a:ln>
                <a:solidFill>
                  <a:srgbClr val="FFFFFF"/>
                </a:solidFill>
                <a:effectLst/>
                <a:uLnTx/>
                <a:uFillTx/>
                <a:latin typeface="League Spartan"/>
                <a:ea typeface="League Spartan"/>
                <a:cs typeface="League Spartan"/>
                <a:sym typeface="League Spartan"/>
              </a:rPr>
              <a:t>Services/LG Service Center</a:t>
            </a:r>
          </a:p>
        </p:txBody>
      </p:sp>
      <p:pic>
        <p:nvPicPr>
          <p:cNvPr id="5" name="Picture 4">
            <a:extLst>
              <a:ext uri="{FF2B5EF4-FFF2-40B4-BE49-F238E27FC236}">
                <a16:creationId xmlns:a16="http://schemas.microsoft.com/office/drawing/2014/main" id="{402A5258-1346-E48C-2F75-899AC0A07B65}"/>
              </a:ext>
            </a:extLst>
          </p:cNvPr>
          <p:cNvPicPr>
            <a:picLocks noChangeAspect="1"/>
          </p:cNvPicPr>
          <p:nvPr/>
        </p:nvPicPr>
        <p:blipFill>
          <a:blip r:embed="rId3"/>
          <a:stretch>
            <a:fillRect/>
          </a:stretch>
        </p:blipFill>
        <p:spPr>
          <a:xfrm>
            <a:off x="5400675" y="2058974"/>
            <a:ext cx="1390650" cy="1304925"/>
          </a:xfrm>
          <a:prstGeom prst="rect">
            <a:avLst/>
          </a:prstGeom>
        </p:spPr>
      </p:pic>
      <p:pic>
        <p:nvPicPr>
          <p:cNvPr id="8" name="Picture 7">
            <a:extLst>
              <a:ext uri="{FF2B5EF4-FFF2-40B4-BE49-F238E27FC236}">
                <a16:creationId xmlns:a16="http://schemas.microsoft.com/office/drawing/2014/main" id="{0D5496C9-050F-5119-E00A-196EE756B1D4}"/>
              </a:ext>
            </a:extLst>
          </p:cNvPr>
          <p:cNvPicPr>
            <a:picLocks noChangeAspect="1"/>
          </p:cNvPicPr>
          <p:nvPr/>
        </p:nvPicPr>
        <p:blipFill>
          <a:blip r:embed="rId4"/>
          <a:stretch>
            <a:fillRect/>
          </a:stretch>
        </p:blipFill>
        <p:spPr>
          <a:xfrm>
            <a:off x="1463700" y="3363899"/>
            <a:ext cx="9480965" cy="3106696"/>
          </a:xfrm>
          <a:prstGeom prst="rect">
            <a:avLst/>
          </a:prstGeom>
        </p:spPr>
      </p:pic>
    </p:spTree>
    <p:extLst>
      <p:ext uri="{BB962C8B-B14F-4D97-AF65-F5344CB8AC3E}">
        <p14:creationId xmlns:p14="http://schemas.microsoft.com/office/powerpoint/2010/main" val="1610134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rgbClr val="4874B0">
                <a:alpha val="100000"/>
              </a:srgbClr>
            </a:gs>
            <a:gs pos="100000">
              <a:srgbClr val="053371">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4" name="Freeform 4"/>
          <p:cNvSpPr/>
          <p:nvPr/>
        </p:nvSpPr>
        <p:spPr>
          <a:xfrm rot="-5400000" flipV="1">
            <a:off x="10118007" y="-835966"/>
            <a:ext cx="1813931" cy="3485863"/>
          </a:xfrm>
          <a:custGeom>
            <a:avLst/>
            <a:gdLst/>
            <a:ahLst/>
            <a:cxnLst/>
            <a:rect l="l" t="t" r="r" b="b"/>
            <a:pathLst>
              <a:path w="2720897" h="5228794">
                <a:moveTo>
                  <a:pt x="0" y="5228795"/>
                </a:moveTo>
                <a:lnTo>
                  <a:pt x="2720897" y="5228795"/>
                </a:lnTo>
                <a:lnTo>
                  <a:pt x="2720897" y="0"/>
                </a:lnTo>
                <a:lnTo>
                  <a:pt x="0" y="0"/>
                </a:lnTo>
                <a:lnTo>
                  <a:pt x="0" y="5228795"/>
                </a:lnTo>
                <a:close/>
              </a:path>
            </a:pathLst>
          </a:custGeom>
          <a:blipFill>
            <a:blip r:embed="rId3"/>
            <a:stretch>
              <a:fillRect/>
            </a:stretch>
          </a:blipFill>
        </p:spPr>
      </p:sp>
      <p:sp>
        <p:nvSpPr>
          <p:cNvPr id="7" name="Freeform 7"/>
          <p:cNvSpPr/>
          <p:nvPr/>
        </p:nvSpPr>
        <p:spPr>
          <a:xfrm rot="-5400000">
            <a:off x="260063" y="-980979"/>
            <a:ext cx="1813931" cy="3485863"/>
          </a:xfrm>
          <a:custGeom>
            <a:avLst/>
            <a:gdLst/>
            <a:ahLst/>
            <a:cxnLst/>
            <a:rect l="l" t="t" r="r" b="b"/>
            <a:pathLst>
              <a:path w="2720897" h="5228794">
                <a:moveTo>
                  <a:pt x="0" y="0"/>
                </a:moveTo>
                <a:lnTo>
                  <a:pt x="2720897" y="0"/>
                </a:lnTo>
                <a:lnTo>
                  <a:pt x="2720897" y="5228794"/>
                </a:lnTo>
                <a:lnTo>
                  <a:pt x="0" y="5228794"/>
                </a:lnTo>
                <a:lnTo>
                  <a:pt x="0" y="0"/>
                </a:lnTo>
                <a:close/>
              </a:path>
            </a:pathLst>
          </a:custGeom>
          <a:blipFill>
            <a:blip r:embed="rId3"/>
            <a:stretch>
              <a:fillRect/>
            </a:stretch>
          </a:blipFill>
        </p:spPr>
      </p:sp>
      <p:grpSp>
        <p:nvGrpSpPr>
          <p:cNvPr id="16" name="Group 4">
            <a:extLst>
              <a:ext uri="{FF2B5EF4-FFF2-40B4-BE49-F238E27FC236}">
                <a16:creationId xmlns:a16="http://schemas.microsoft.com/office/drawing/2014/main" id="{E2338109-89BF-E81C-EEE2-F59AA1DC2484}"/>
              </a:ext>
            </a:extLst>
          </p:cNvPr>
          <p:cNvGrpSpPr/>
          <p:nvPr/>
        </p:nvGrpSpPr>
        <p:grpSpPr>
          <a:xfrm>
            <a:off x="687270" y="1100544"/>
            <a:ext cx="10817461" cy="5367400"/>
            <a:chOff x="0" y="0"/>
            <a:chExt cx="2186727" cy="545838"/>
          </a:xfrm>
        </p:grpSpPr>
        <p:sp>
          <p:nvSpPr>
            <p:cNvPr id="23" name="Freeform 5">
              <a:extLst>
                <a:ext uri="{FF2B5EF4-FFF2-40B4-BE49-F238E27FC236}">
                  <a16:creationId xmlns:a16="http://schemas.microsoft.com/office/drawing/2014/main" id="{76560618-FD94-1E93-1024-AB0BE4EEA43B}"/>
                </a:ext>
              </a:extLst>
            </p:cNvPr>
            <p:cNvSpPr/>
            <p:nvPr/>
          </p:nvSpPr>
          <p:spPr>
            <a:xfrm>
              <a:off x="0" y="0"/>
              <a:ext cx="2186727" cy="545838"/>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24" name="TextBox 6">
              <a:extLst>
                <a:ext uri="{FF2B5EF4-FFF2-40B4-BE49-F238E27FC236}">
                  <a16:creationId xmlns:a16="http://schemas.microsoft.com/office/drawing/2014/main" id="{8A627104-9F3B-4054-2F55-8466B0494C56}"/>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40" name="TextBox 6">
            <a:extLst>
              <a:ext uri="{FF2B5EF4-FFF2-40B4-BE49-F238E27FC236}">
                <a16:creationId xmlns:a16="http://schemas.microsoft.com/office/drawing/2014/main" id="{EF0FA61F-EEBA-40BD-49D3-75FAB0F12989}"/>
              </a:ext>
            </a:extLst>
          </p:cNvPr>
          <p:cNvSpPr txBox="1"/>
          <p:nvPr/>
        </p:nvSpPr>
        <p:spPr>
          <a:xfrm>
            <a:off x="9024308" y="1803551"/>
            <a:ext cx="5513269" cy="466439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7" name="TextBox 6">
            <a:extLst>
              <a:ext uri="{FF2B5EF4-FFF2-40B4-BE49-F238E27FC236}">
                <a16:creationId xmlns:a16="http://schemas.microsoft.com/office/drawing/2014/main" id="{C93E9C1E-5C81-A553-4FCD-DB8AF3F8B804}"/>
              </a:ext>
            </a:extLst>
          </p:cNvPr>
          <p:cNvSpPr txBox="1"/>
          <p:nvPr/>
        </p:nvSpPr>
        <p:spPr>
          <a:xfrm>
            <a:off x="824987" y="1157431"/>
            <a:ext cx="10542027" cy="2177776"/>
          </a:xfrm>
          <a:prstGeom prst="rect">
            <a:avLst/>
          </a:prstGeom>
        </p:spPr>
        <p:txBody>
          <a:bodyPr wrap="square" lIns="0" tIns="0" rIns="0" bIns="0" rtlCol="0" anchor="t">
            <a:spAutoFit/>
          </a:bodyPr>
          <a:lstStyle/>
          <a:p>
            <a:pPr marL="285750" indent="-285750" algn="just">
              <a:lnSpc>
                <a:spcPct val="150000"/>
              </a:lnSpc>
              <a:buFont typeface="Wingdings" panose="05000000000000000000" pitchFamily="2" charset="2"/>
              <a:buChar char="v"/>
            </a:pPr>
            <a:r>
              <a:rPr lang="en-US" sz="1600" b="1" dirty="0">
                <a:solidFill>
                  <a:schemeClr val="tx2"/>
                </a:solidFill>
                <a:effectLst/>
                <a:latin typeface="+mj-lt"/>
                <a:ea typeface="Times New Roman" panose="02020603050405020304" pitchFamily="18" charset="0"/>
              </a:rPr>
              <a:t>This performance has been measured through the metrics First Contentful Paint (FCP), Speed Index (SI), Large Contentful Paint (LCP), Total Blocking Time (TBT), Cumulative Layout Shift (CLS).</a:t>
            </a:r>
          </a:p>
          <a:p>
            <a:pPr marL="285750" indent="-285750" algn="just">
              <a:lnSpc>
                <a:spcPct val="150000"/>
              </a:lnSpc>
              <a:buFont typeface="Wingdings" panose="05000000000000000000" pitchFamily="2" charset="2"/>
              <a:buChar char="v"/>
            </a:pPr>
            <a:r>
              <a:rPr lang="en-US" sz="1600" b="1" dirty="0">
                <a:solidFill>
                  <a:schemeClr val="tx2"/>
                </a:solidFill>
                <a:latin typeface="+mj-lt"/>
                <a:ea typeface="Times New Roman" panose="02020603050405020304" pitchFamily="18" charset="0"/>
              </a:rPr>
              <a:t>TBT and CLS values are within the range for all the web pages in the website.</a:t>
            </a:r>
          </a:p>
          <a:p>
            <a:pPr marL="285750" indent="-285750" algn="just">
              <a:lnSpc>
                <a:spcPct val="150000"/>
              </a:lnSpc>
              <a:buFont typeface="Wingdings" panose="05000000000000000000" pitchFamily="2" charset="2"/>
              <a:buChar char="v"/>
            </a:pPr>
            <a:r>
              <a:rPr lang="en-US" sz="1600" b="1" dirty="0">
                <a:solidFill>
                  <a:schemeClr val="tx2"/>
                </a:solidFill>
                <a:effectLst/>
                <a:latin typeface="+mj-lt"/>
                <a:ea typeface="Times New Roman" panose="02020603050405020304" pitchFamily="18" charset="0"/>
              </a:rPr>
              <a:t>SI and LCP values exceeds it’s range in all the web pages.</a:t>
            </a:r>
          </a:p>
          <a:p>
            <a:pPr marL="285750" indent="-285750" algn="just">
              <a:lnSpc>
                <a:spcPct val="150000"/>
              </a:lnSpc>
              <a:buFont typeface="Wingdings" panose="05000000000000000000" pitchFamily="2" charset="2"/>
              <a:buChar char="v"/>
            </a:pPr>
            <a:r>
              <a:rPr lang="en-US" sz="1600" b="1" dirty="0">
                <a:solidFill>
                  <a:schemeClr val="tx2"/>
                </a:solidFill>
                <a:latin typeface="+mj-lt"/>
                <a:ea typeface="Times New Roman" panose="02020603050405020304" pitchFamily="18" charset="0"/>
              </a:rPr>
              <a:t>FCP values are within the range for desktop versions where as outside the range for mobile versions in all the web pages.</a:t>
            </a:r>
          </a:p>
          <a:p>
            <a:pPr marL="285750" indent="-285750" algn="just">
              <a:lnSpc>
                <a:spcPct val="150000"/>
              </a:lnSpc>
              <a:buFont typeface="Wingdings" panose="05000000000000000000" pitchFamily="2" charset="2"/>
              <a:buChar char="v"/>
            </a:pPr>
            <a:r>
              <a:rPr lang="en-US" sz="1600" b="1" dirty="0">
                <a:solidFill>
                  <a:schemeClr val="tx2"/>
                </a:solidFill>
                <a:latin typeface="+mj-lt"/>
                <a:ea typeface="Times New Roman" panose="02020603050405020304" pitchFamily="18" charset="0"/>
              </a:rPr>
              <a:t>This has been performed using the PageSpeed Insights tool.</a:t>
            </a:r>
            <a:endParaRPr lang="en-IN" sz="1600" b="1" dirty="0">
              <a:solidFill>
                <a:schemeClr val="tx2"/>
              </a:solidFill>
              <a:effectLst/>
              <a:latin typeface="+mj-lt"/>
              <a:ea typeface="Times New Roman" panose="02020603050405020304" pitchFamily="18" charset="0"/>
            </a:endParaRPr>
          </a:p>
        </p:txBody>
      </p:sp>
      <p:sp>
        <p:nvSpPr>
          <p:cNvPr id="18" name="TextBox 5">
            <a:extLst>
              <a:ext uri="{FF2B5EF4-FFF2-40B4-BE49-F238E27FC236}">
                <a16:creationId xmlns:a16="http://schemas.microsoft.com/office/drawing/2014/main" id="{8C4A1FFB-ED51-276E-6F13-BF1167F54C3A}"/>
              </a:ext>
            </a:extLst>
          </p:cNvPr>
          <p:cNvSpPr txBox="1"/>
          <p:nvPr/>
        </p:nvSpPr>
        <p:spPr>
          <a:xfrm>
            <a:off x="2275506" y="218513"/>
            <a:ext cx="7815078" cy="698012"/>
          </a:xfrm>
          <a:prstGeom prst="rect">
            <a:avLst/>
          </a:prstGeom>
        </p:spPr>
        <p:txBody>
          <a:bodyPr wrap="square" lIns="0" tIns="0" rIns="0" bIns="0" rtlCol="0" anchor="t">
            <a:spAutoFit/>
          </a:bodyPr>
          <a:lstStyle/>
          <a:p>
            <a:pPr marL="0" marR="0" lvl="0" indent="0" algn="ctr" defTabSz="609630" rtl="0" eaLnBrk="1" fontAlgn="auto" latinLnBrk="0" hangingPunct="1">
              <a:lnSpc>
                <a:spcPts val="5770"/>
              </a:lnSpc>
              <a:spcBef>
                <a:spcPts val="0"/>
              </a:spcBef>
              <a:spcAft>
                <a:spcPts val="0"/>
              </a:spcAft>
              <a:buClrTx/>
              <a:buSzTx/>
              <a:buFontTx/>
              <a:buNone/>
              <a:tabLst/>
              <a:defRPr/>
            </a:pPr>
            <a:r>
              <a:rPr kumimoji="0" lang="en-US" sz="4800" b="1" i="0" u="none" strike="noStrike" kern="1200" cap="none" spc="544" normalizeH="0" baseline="0" noProof="0" dirty="0">
                <a:ln>
                  <a:noFill/>
                </a:ln>
                <a:solidFill>
                  <a:srgbClr val="FFFFFF"/>
                </a:solidFill>
                <a:effectLst/>
                <a:uLnTx/>
                <a:uFillTx/>
                <a:latin typeface="League Spartan"/>
                <a:ea typeface="League Spartan"/>
                <a:cs typeface="League Spartan"/>
                <a:sym typeface="League Spartan"/>
              </a:rPr>
              <a:t>Performance Analysis</a:t>
            </a:r>
          </a:p>
        </p:txBody>
      </p:sp>
      <p:graphicFrame>
        <p:nvGraphicFramePr>
          <p:cNvPr id="2" name="Table 2">
            <a:extLst>
              <a:ext uri="{FF2B5EF4-FFF2-40B4-BE49-F238E27FC236}">
                <a16:creationId xmlns:a16="http://schemas.microsoft.com/office/drawing/2014/main" id="{8C7A0C45-295C-70F0-2268-5A29EE8110F5}"/>
              </a:ext>
            </a:extLst>
          </p:cNvPr>
          <p:cNvGraphicFramePr>
            <a:graphicFrameLocks noGrp="1"/>
          </p:cNvGraphicFramePr>
          <p:nvPr>
            <p:extLst>
              <p:ext uri="{D42A27DB-BD31-4B8C-83A1-F6EECF244321}">
                <p14:modId xmlns:p14="http://schemas.microsoft.com/office/powerpoint/2010/main" val="1622957982"/>
              </p:ext>
            </p:extLst>
          </p:nvPr>
        </p:nvGraphicFramePr>
        <p:xfrm>
          <a:off x="2751475" y="3532416"/>
          <a:ext cx="6389858" cy="2225040"/>
        </p:xfrm>
        <a:graphic>
          <a:graphicData uri="http://schemas.openxmlformats.org/drawingml/2006/table">
            <a:tbl>
              <a:tblPr firstRow="1" bandRow="1">
                <a:tableStyleId>{5C22544A-7EE6-4342-B048-85BDC9FD1C3A}</a:tableStyleId>
              </a:tblPr>
              <a:tblGrid>
                <a:gridCol w="3194929">
                  <a:extLst>
                    <a:ext uri="{9D8B030D-6E8A-4147-A177-3AD203B41FA5}">
                      <a16:colId xmlns:a16="http://schemas.microsoft.com/office/drawing/2014/main" val="4116490984"/>
                    </a:ext>
                  </a:extLst>
                </a:gridCol>
                <a:gridCol w="3194929">
                  <a:extLst>
                    <a:ext uri="{9D8B030D-6E8A-4147-A177-3AD203B41FA5}">
                      <a16:colId xmlns:a16="http://schemas.microsoft.com/office/drawing/2014/main" val="690570517"/>
                    </a:ext>
                  </a:extLst>
                </a:gridCol>
              </a:tblGrid>
              <a:tr h="370840">
                <a:tc>
                  <a:txBody>
                    <a:bodyPr/>
                    <a:lstStyle/>
                    <a:p>
                      <a:pPr algn="ctr"/>
                      <a:r>
                        <a:rPr lang="en-US" sz="1600" b="1" dirty="0"/>
                        <a:t>Metrics</a:t>
                      </a:r>
                      <a:endParaRPr lang="en-IN" sz="1600" b="1" dirty="0"/>
                    </a:p>
                  </a:txBody>
                  <a:tcPr/>
                </a:tc>
                <a:tc>
                  <a:txBody>
                    <a:bodyPr/>
                    <a:lstStyle/>
                    <a:p>
                      <a:pPr algn="ctr"/>
                      <a:r>
                        <a:rPr lang="en-US" sz="1600" b="1" dirty="0"/>
                        <a:t>Value Ranges</a:t>
                      </a:r>
                      <a:endParaRPr lang="en-IN" sz="1600" b="1" dirty="0"/>
                    </a:p>
                  </a:txBody>
                  <a:tcPr/>
                </a:tc>
                <a:extLst>
                  <a:ext uri="{0D108BD9-81ED-4DB2-BD59-A6C34878D82A}">
                    <a16:rowId xmlns:a16="http://schemas.microsoft.com/office/drawing/2014/main" val="4208850580"/>
                  </a:ext>
                </a:extLst>
              </a:tr>
              <a:tr h="370840">
                <a:tc>
                  <a:txBody>
                    <a:bodyPr/>
                    <a:lstStyle/>
                    <a:p>
                      <a:pPr algn="ctr"/>
                      <a:r>
                        <a:rPr lang="en-US" sz="1600" b="1" dirty="0"/>
                        <a:t>First Contentful Paint (FCP)</a:t>
                      </a:r>
                      <a:endParaRPr lang="en-IN" sz="1600" b="1" dirty="0"/>
                    </a:p>
                  </a:txBody>
                  <a:tcPr/>
                </a:tc>
                <a:tc>
                  <a:txBody>
                    <a:bodyPr/>
                    <a:lstStyle/>
                    <a:p>
                      <a:pPr algn="ctr"/>
                      <a:r>
                        <a:rPr lang="en-US" sz="1600" b="1" dirty="0"/>
                        <a:t>O to 950 ms</a:t>
                      </a:r>
                      <a:endParaRPr lang="en-IN" sz="1600" b="1" dirty="0"/>
                    </a:p>
                  </a:txBody>
                  <a:tcPr/>
                </a:tc>
                <a:extLst>
                  <a:ext uri="{0D108BD9-81ED-4DB2-BD59-A6C34878D82A}">
                    <a16:rowId xmlns:a16="http://schemas.microsoft.com/office/drawing/2014/main" val="4238202514"/>
                  </a:ext>
                </a:extLst>
              </a:tr>
              <a:tr h="370840">
                <a:tc>
                  <a:txBody>
                    <a:bodyPr/>
                    <a:lstStyle/>
                    <a:p>
                      <a:pPr algn="ctr"/>
                      <a:r>
                        <a:rPr lang="en-US" sz="1600" b="1" dirty="0"/>
                        <a:t>Speed Index (SI)</a:t>
                      </a:r>
                      <a:endParaRPr lang="en-IN" sz="1600" b="1" dirty="0"/>
                    </a:p>
                  </a:txBody>
                  <a:tcPr/>
                </a:tc>
                <a:tc>
                  <a:txBody>
                    <a:bodyPr/>
                    <a:lstStyle/>
                    <a:p>
                      <a:pPr algn="ctr"/>
                      <a:r>
                        <a:rPr lang="en-US" sz="1600" b="1" dirty="0"/>
                        <a:t>O to 1300 ms</a:t>
                      </a:r>
                      <a:endParaRPr lang="en-IN" sz="1600" b="1" dirty="0"/>
                    </a:p>
                  </a:txBody>
                  <a:tcPr/>
                </a:tc>
                <a:extLst>
                  <a:ext uri="{0D108BD9-81ED-4DB2-BD59-A6C34878D82A}">
                    <a16:rowId xmlns:a16="http://schemas.microsoft.com/office/drawing/2014/main" val="2224734231"/>
                  </a:ext>
                </a:extLst>
              </a:tr>
              <a:tr h="370840">
                <a:tc>
                  <a:txBody>
                    <a:bodyPr/>
                    <a:lstStyle/>
                    <a:p>
                      <a:pPr algn="ctr"/>
                      <a:r>
                        <a:rPr lang="en-US" sz="1600" b="1" dirty="0"/>
                        <a:t>Large Contentful Paint (LCP)</a:t>
                      </a:r>
                      <a:endParaRPr lang="en-IN" sz="1600" b="1" dirty="0"/>
                    </a:p>
                  </a:txBody>
                  <a:tcPr/>
                </a:tc>
                <a:tc>
                  <a:txBody>
                    <a:bodyPr/>
                    <a:lstStyle/>
                    <a:p>
                      <a:pPr marL="0" marR="0" lvl="0" indent="0" algn="ctr" defTabSz="609630" rtl="0" eaLnBrk="1" fontAlgn="auto" latinLnBrk="0" hangingPunct="1">
                        <a:lnSpc>
                          <a:spcPct val="100000"/>
                        </a:lnSpc>
                        <a:spcBef>
                          <a:spcPts val="0"/>
                        </a:spcBef>
                        <a:spcAft>
                          <a:spcPts val="0"/>
                        </a:spcAft>
                        <a:buClrTx/>
                        <a:buSzTx/>
                        <a:buFontTx/>
                        <a:buNone/>
                        <a:tabLst/>
                        <a:defRPr/>
                      </a:pPr>
                      <a:r>
                        <a:rPr lang="en-US" sz="1600" b="1" dirty="0"/>
                        <a:t>O to 1200 ms</a:t>
                      </a:r>
                      <a:endParaRPr lang="en-IN" sz="1600" b="1" dirty="0"/>
                    </a:p>
                  </a:txBody>
                  <a:tcPr/>
                </a:tc>
                <a:extLst>
                  <a:ext uri="{0D108BD9-81ED-4DB2-BD59-A6C34878D82A}">
                    <a16:rowId xmlns:a16="http://schemas.microsoft.com/office/drawing/2014/main" val="290699186"/>
                  </a:ext>
                </a:extLst>
              </a:tr>
              <a:tr h="370840">
                <a:tc>
                  <a:txBody>
                    <a:bodyPr/>
                    <a:lstStyle/>
                    <a:p>
                      <a:pPr algn="ctr"/>
                      <a:r>
                        <a:rPr lang="en-US" sz="1600" b="1" dirty="0"/>
                        <a:t>Total Blocking Time (TBT)</a:t>
                      </a:r>
                      <a:endParaRPr lang="en-IN" sz="1600" b="1" dirty="0"/>
                    </a:p>
                  </a:txBody>
                  <a:tcPr/>
                </a:tc>
                <a:tc>
                  <a:txBody>
                    <a:bodyPr/>
                    <a:lstStyle/>
                    <a:p>
                      <a:pPr algn="ctr"/>
                      <a:r>
                        <a:rPr lang="en-US" sz="1600" b="1" dirty="0"/>
                        <a:t>O to 150 ms</a:t>
                      </a:r>
                      <a:endParaRPr lang="en-IN" sz="1600" b="1" dirty="0"/>
                    </a:p>
                  </a:txBody>
                  <a:tcPr/>
                </a:tc>
                <a:extLst>
                  <a:ext uri="{0D108BD9-81ED-4DB2-BD59-A6C34878D82A}">
                    <a16:rowId xmlns:a16="http://schemas.microsoft.com/office/drawing/2014/main" val="2492769150"/>
                  </a:ext>
                </a:extLst>
              </a:tr>
              <a:tr h="370840">
                <a:tc>
                  <a:txBody>
                    <a:bodyPr/>
                    <a:lstStyle/>
                    <a:p>
                      <a:pPr algn="ctr"/>
                      <a:r>
                        <a:rPr lang="en-US" sz="1600" b="1" dirty="0"/>
                        <a:t>Cumulative Layout Shift (CLS)</a:t>
                      </a:r>
                      <a:endParaRPr lang="en-IN" sz="1600" b="1" dirty="0"/>
                    </a:p>
                  </a:txBody>
                  <a:tcPr/>
                </a:tc>
                <a:tc>
                  <a:txBody>
                    <a:bodyPr/>
                    <a:lstStyle/>
                    <a:p>
                      <a:pPr algn="ctr"/>
                      <a:r>
                        <a:rPr lang="en-US" sz="1600" b="1" dirty="0"/>
                        <a:t>O to 0.10</a:t>
                      </a:r>
                      <a:endParaRPr lang="en-IN" sz="1600" b="1" dirty="0"/>
                    </a:p>
                  </a:txBody>
                  <a:tcPr/>
                </a:tc>
                <a:extLst>
                  <a:ext uri="{0D108BD9-81ED-4DB2-BD59-A6C34878D82A}">
                    <a16:rowId xmlns:a16="http://schemas.microsoft.com/office/drawing/2014/main" val="3523367608"/>
                  </a:ext>
                </a:extLst>
              </a:tr>
            </a:tbl>
          </a:graphicData>
        </a:graphic>
      </p:graphicFrame>
      <p:graphicFrame>
        <p:nvGraphicFramePr>
          <p:cNvPr id="3" name="Table 4">
            <a:extLst>
              <a:ext uri="{FF2B5EF4-FFF2-40B4-BE49-F238E27FC236}">
                <a16:creationId xmlns:a16="http://schemas.microsoft.com/office/drawing/2014/main" id="{D57C5E25-2FD3-8F12-4CC1-99806C1EC7A3}"/>
              </a:ext>
            </a:extLst>
          </p:cNvPr>
          <p:cNvGraphicFramePr>
            <a:graphicFrameLocks noGrp="1"/>
          </p:cNvGraphicFramePr>
          <p:nvPr>
            <p:extLst>
              <p:ext uri="{D42A27DB-BD31-4B8C-83A1-F6EECF244321}">
                <p14:modId xmlns:p14="http://schemas.microsoft.com/office/powerpoint/2010/main" val="923951494"/>
              </p:ext>
            </p:extLst>
          </p:nvPr>
        </p:nvGraphicFramePr>
        <p:xfrm>
          <a:off x="2592994" y="5934952"/>
          <a:ext cx="6689047" cy="370840"/>
        </p:xfrm>
        <a:graphic>
          <a:graphicData uri="http://schemas.openxmlformats.org/drawingml/2006/table">
            <a:tbl>
              <a:tblPr firstRow="1" bandRow="1">
                <a:tableStyleId>{5C22544A-7EE6-4342-B048-85BDC9FD1C3A}</a:tableStyleId>
              </a:tblPr>
              <a:tblGrid>
                <a:gridCol w="2876702">
                  <a:extLst>
                    <a:ext uri="{9D8B030D-6E8A-4147-A177-3AD203B41FA5}">
                      <a16:colId xmlns:a16="http://schemas.microsoft.com/office/drawing/2014/main" val="187566068"/>
                    </a:ext>
                  </a:extLst>
                </a:gridCol>
                <a:gridCol w="3812345">
                  <a:extLst>
                    <a:ext uri="{9D8B030D-6E8A-4147-A177-3AD203B41FA5}">
                      <a16:colId xmlns:a16="http://schemas.microsoft.com/office/drawing/2014/main" val="3238508362"/>
                    </a:ext>
                  </a:extLst>
                </a:gridCol>
              </a:tblGrid>
              <a:tr h="370840">
                <a:tc>
                  <a:txBody>
                    <a:bodyPr/>
                    <a:lstStyle/>
                    <a:p>
                      <a:r>
                        <a:rPr lang="en-US" sz="1800" b="1" dirty="0"/>
                        <a:t>Overall Metric Score Range</a:t>
                      </a:r>
                      <a:endParaRPr lang="en-IN" sz="1800" dirty="0"/>
                    </a:p>
                  </a:txBody>
                  <a:tcPr/>
                </a:tc>
                <a:tc>
                  <a:txBody>
                    <a:bodyPr/>
                    <a:lstStyle/>
                    <a:p>
                      <a:endParaRPr lang="en-IN" dirty="0"/>
                    </a:p>
                  </a:txBody>
                  <a:tcPr/>
                </a:tc>
                <a:extLst>
                  <a:ext uri="{0D108BD9-81ED-4DB2-BD59-A6C34878D82A}">
                    <a16:rowId xmlns:a16="http://schemas.microsoft.com/office/drawing/2014/main" val="90740677"/>
                  </a:ext>
                </a:extLst>
              </a:tr>
            </a:tbl>
          </a:graphicData>
        </a:graphic>
      </p:graphicFrame>
      <p:pic>
        <p:nvPicPr>
          <p:cNvPr id="19" name="Picture 18">
            <a:extLst>
              <a:ext uri="{FF2B5EF4-FFF2-40B4-BE49-F238E27FC236}">
                <a16:creationId xmlns:a16="http://schemas.microsoft.com/office/drawing/2014/main" id="{02F97EF3-0FD8-FE8B-5781-36D591FA9CF4}"/>
              </a:ext>
            </a:extLst>
          </p:cNvPr>
          <p:cNvPicPr>
            <a:picLocks noChangeAspect="1"/>
          </p:cNvPicPr>
          <p:nvPr/>
        </p:nvPicPr>
        <p:blipFill>
          <a:blip r:embed="rId4"/>
          <a:stretch>
            <a:fillRect/>
          </a:stretch>
        </p:blipFill>
        <p:spPr>
          <a:xfrm>
            <a:off x="5707810" y="5934952"/>
            <a:ext cx="3361236" cy="347358"/>
          </a:xfrm>
          <a:prstGeom prst="rect">
            <a:avLst/>
          </a:prstGeom>
        </p:spPr>
      </p:pic>
    </p:spTree>
    <p:extLst>
      <p:ext uri="{BB962C8B-B14F-4D97-AF65-F5344CB8AC3E}">
        <p14:creationId xmlns:p14="http://schemas.microsoft.com/office/powerpoint/2010/main" val="34891011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rgbClr val="4874B0">
                <a:alpha val="100000"/>
              </a:srgbClr>
            </a:gs>
            <a:gs pos="100000">
              <a:srgbClr val="053371">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4" name="Freeform 4"/>
          <p:cNvSpPr/>
          <p:nvPr/>
        </p:nvSpPr>
        <p:spPr>
          <a:xfrm rot="-5400000" flipV="1">
            <a:off x="10118007" y="-835966"/>
            <a:ext cx="1813931" cy="3485863"/>
          </a:xfrm>
          <a:custGeom>
            <a:avLst/>
            <a:gdLst/>
            <a:ahLst/>
            <a:cxnLst/>
            <a:rect l="l" t="t" r="r" b="b"/>
            <a:pathLst>
              <a:path w="2720897" h="5228794">
                <a:moveTo>
                  <a:pt x="0" y="5228795"/>
                </a:moveTo>
                <a:lnTo>
                  <a:pt x="2720897" y="5228795"/>
                </a:lnTo>
                <a:lnTo>
                  <a:pt x="2720897" y="0"/>
                </a:lnTo>
                <a:lnTo>
                  <a:pt x="0" y="0"/>
                </a:lnTo>
                <a:lnTo>
                  <a:pt x="0" y="5228795"/>
                </a:lnTo>
                <a:close/>
              </a:path>
            </a:pathLst>
          </a:custGeom>
          <a:blipFill>
            <a:blip r:embed="rId2"/>
            <a:stretch>
              <a:fillRect/>
            </a:stretch>
          </a:blipFill>
        </p:spPr>
      </p:sp>
      <p:sp>
        <p:nvSpPr>
          <p:cNvPr id="7" name="Freeform 7"/>
          <p:cNvSpPr/>
          <p:nvPr/>
        </p:nvSpPr>
        <p:spPr>
          <a:xfrm rot="-5400000">
            <a:off x="260063" y="-980979"/>
            <a:ext cx="1813931" cy="3485863"/>
          </a:xfrm>
          <a:custGeom>
            <a:avLst/>
            <a:gdLst/>
            <a:ahLst/>
            <a:cxnLst/>
            <a:rect l="l" t="t" r="r" b="b"/>
            <a:pathLst>
              <a:path w="2720897" h="5228794">
                <a:moveTo>
                  <a:pt x="0" y="0"/>
                </a:moveTo>
                <a:lnTo>
                  <a:pt x="2720897" y="0"/>
                </a:lnTo>
                <a:lnTo>
                  <a:pt x="2720897" y="5228794"/>
                </a:lnTo>
                <a:lnTo>
                  <a:pt x="0" y="5228794"/>
                </a:lnTo>
                <a:lnTo>
                  <a:pt x="0" y="0"/>
                </a:lnTo>
                <a:close/>
              </a:path>
            </a:pathLst>
          </a:custGeom>
          <a:blipFill>
            <a:blip r:embed="rId2"/>
            <a:stretch>
              <a:fillRect/>
            </a:stretch>
          </a:blipFill>
        </p:spPr>
      </p:sp>
      <p:grpSp>
        <p:nvGrpSpPr>
          <p:cNvPr id="16" name="Group 4">
            <a:extLst>
              <a:ext uri="{FF2B5EF4-FFF2-40B4-BE49-F238E27FC236}">
                <a16:creationId xmlns:a16="http://schemas.microsoft.com/office/drawing/2014/main" id="{E2338109-89BF-E81C-EEE2-F59AA1DC2484}"/>
              </a:ext>
            </a:extLst>
          </p:cNvPr>
          <p:cNvGrpSpPr/>
          <p:nvPr/>
        </p:nvGrpSpPr>
        <p:grpSpPr>
          <a:xfrm>
            <a:off x="774316" y="2058974"/>
            <a:ext cx="10817461" cy="4510637"/>
            <a:chOff x="0" y="0"/>
            <a:chExt cx="2186727" cy="545838"/>
          </a:xfrm>
        </p:grpSpPr>
        <p:sp>
          <p:nvSpPr>
            <p:cNvPr id="23" name="Freeform 5">
              <a:extLst>
                <a:ext uri="{FF2B5EF4-FFF2-40B4-BE49-F238E27FC236}">
                  <a16:creationId xmlns:a16="http://schemas.microsoft.com/office/drawing/2014/main" id="{76560618-FD94-1E93-1024-AB0BE4EEA43B}"/>
                </a:ext>
              </a:extLst>
            </p:cNvPr>
            <p:cNvSpPr/>
            <p:nvPr/>
          </p:nvSpPr>
          <p:spPr>
            <a:xfrm>
              <a:off x="0" y="0"/>
              <a:ext cx="2186727" cy="545838"/>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24" name="TextBox 6">
              <a:extLst>
                <a:ext uri="{FF2B5EF4-FFF2-40B4-BE49-F238E27FC236}">
                  <a16:creationId xmlns:a16="http://schemas.microsoft.com/office/drawing/2014/main" id="{8A627104-9F3B-4054-2F55-8466B0494C56}"/>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40" name="TextBox 6">
            <a:extLst>
              <a:ext uri="{FF2B5EF4-FFF2-40B4-BE49-F238E27FC236}">
                <a16:creationId xmlns:a16="http://schemas.microsoft.com/office/drawing/2014/main" id="{EF0FA61F-EEBA-40BD-49D3-75FAB0F12989}"/>
              </a:ext>
            </a:extLst>
          </p:cNvPr>
          <p:cNvSpPr txBox="1"/>
          <p:nvPr/>
        </p:nvSpPr>
        <p:spPr>
          <a:xfrm>
            <a:off x="9024308" y="1803551"/>
            <a:ext cx="5513269" cy="466439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30" name="Group 4">
            <a:extLst>
              <a:ext uri="{FF2B5EF4-FFF2-40B4-BE49-F238E27FC236}">
                <a16:creationId xmlns:a16="http://schemas.microsoft.com/office/drawing/2014/main" id="{B228254C-C925-528A-9F35-4E66CE694296}"/>
              </a:ext>
            </a:extLst>
          </p:cNvPr>
          <p:cNvGrpSpPr/>
          <p:nvPr/>
        </p:nvGrpSpPr>
        <p:grpSpPr>
          <a:xfrm>
            <a:off x="774316" y="1120010"/>
            <a:ext cx="3910227" cy="630805"/>
            <a:chOff x="0" y="-47625"/>
            <a:chExt cx="2186727" cy="593463"/>
          </a:xfrm>
        </p:grpSpPr>
        <p:sp>
          <p:nvSpPr>
            <p:cNvPr id="31" name="Freeform 5">
              <a:extLst>
                <a:ext uri="{FF2B5EF4-FFF2-40B4-BE49-F238E27FC236}">
                  <a16:creationId xmlns:a16="http://schemas.microsoft.com/office/drawing/2014/main" id="{7D8D3857-9A34-37C9-485D-D21F7F9C7F50}"/>
                </a:ext>
              </a:extLst>
            </p:cNvPr>
            <p:cNvSpPr/>
            <p:nvPr/>
          </p:nvSpPr>
          <p:spPr>
            <a:xfrm>
              <a:off x="0" y="0"/>
              <a:ext cx="2186727" cy="545838"/>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32" name="TextBox 6">
              <a:extLst>
                <a:ext uri="{FF2B5EF4-FFF2-40B4-BE49-F238E27FC236}">
                  <a16:creationId xmlns:a16="http://schemas.microsoft.com/office/drawing/2014/main" id="{4B022069-739A-4419-E2B3-5E6388A775F3}"/>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33" name="TextBox 6">
            <a:extLst>
              <a:ext uri="{FF2B5EF4-FFF2-40B4-BE49-F238E27FC236}">
                <a16:creationId xmlns:a16="http://schemas.microsoft.com/office/drawing/2014/main" id="{ABB13DFB-E51F-11BF-823D-E0ADC27D70DB}"/>
              </a:ext>
            </a:extLst>
          </p:cNvPr>
          <p:cNvSpPr txBox="1"/>
          <p:nvPr/>
        </p:nvSpPr>
        <p:spPr>
          <a:xfrm>
            <a:off x="905159" y="1229136"/>
            <a:ext cx="3779384" cy="418063"/>
          </a:xfrm>
          <a:prstGeom prst="rect">
            <a:avLst/>
          </a:prstGeom>
        </p:spPr>
        <p:txBody>
          <a:bodyPr wrap="square" lIns="0" tIns="0" rIns="0" bIns="0" rtlCol="0" anchor="t">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IN" sz="2000" b="1" i="0" u="none" strike="noStrike" kern="1200" cap="none" spc="0" normalizeH="0" baseline="0" noProof="0" dirty="0">
                <a:ln>
                  <a:noFill/>
                </a:ln>
                <a:solidFill>
                  <a:srgbClr val="1F497D"/>
                </a:solidFill>
                <a:effectLst/>
                <a:uLnTx/>
                <a:uFillTx/>
                <a:latin typeface="Poppins" panose="00000500000000000000" pitchFamily="2" charset="0"/>
                <a:ea typeface="Times New Roman" panose="02020603050405020304" pitchFamily="18" charset="0"/>
                <a:cs typeface="Poppins" panose="00000500000000000000" pitchFamily="2" charset="0"/>
              </a:rPr>
              <a:t>Responsiveness</a:t>
            </a:r>
            <a:r>
              <a:rPr lang="en-IN" sz="2000" b="1" dirty="0">
                <a:solidFill>
                  <a:srgbClr val="1F497D"/>
                </a:solidFill>
                <a:latin typeface="Poppins" panose="00000500000000000000" pitchFamily="2" charset="0"/>
                <a:ea typeface="Times New Roman" panose="02020603050405020304" pitchFamily="18" charset="0"/>
                <a:cs typeface="Poppins" panose="00000500000000000000" pitchFamily="2" charset="0"/>
              </a:rPr>
              <a:t> </a:t>
            </a:r>
            <a:r>
              <a:rPr kumimoji="0" lang="en-IN" sz="2000" b="1" i="0" u="none" strike="noStrike" kern="1200" cap="none" spc="0" normalizeH="0" baseline="0" noProof="0" dirty="0">
                <a:ln>
                  <a:noFill/>
                </a:ln>
                <a:solidFill>
                  <a:srgbClr val="1F497D"/>
                </a:solidFill>
                <a:effectLst/>
                <a:uLnTx/>
                <a:uFillTx/>
                <a:latin typeface="Poppins" panose="00000500000000000000" pitchFamily="2" charset="0"/>
                <a:ea typeface="Times New Roman" panose="02020603050405020304" pitchFamily="18" charset="0"/>
                <a:cs typeface="Poppins" panose="00000500000000000000" pitchFamily="2" charset="0"/>
              </a:rPr>
              <a:t>for Desktop</a:t>
            </a:r>
          </a:p>
        </p:txBody>
      </p:sp>
      <p:sp>
        <p:nvSpPr>
          <p:cNvPr id="17" name="TextBox 5">
            <a:extLst>
              <a:ext uri="{FF2B5EF4-FFF2-40B4-BE49-F238E27FC236}">
                <a16:creationId xmlns:a16="http://schemas.microsoft.com/office/drawing/2014/main" id="{8B8E94AA-E0EC-92C9-64CB-0DE1B4D36AC2}"/>
              </a:ext>
            </a:extLst>
          </p:cNvPr>
          <p:cNvSpPr txBox="1"/>
          <p:nvPr/>
        </p:nvSpPr>
        <p:spPr>
          <a:xfrm>
            <a:off x="3306563" y="225296"/>
            <a:ext cx="5909022" cy="698012"/>
          </a:xfrm>
          <a:prstGeom prst="rect">
            <a:avLst/>
          </a:prstGeom>
        </p:spPr>
        <p:txBody>
          <a:bodyPr wrap="square" lIns="0" tIns="0" rIns="0" bIns="0" rtlCol="0" anchor="t">
            <a:spAutoFit/>
          </a:bodyPr>
          <a:lstStyle/>
          <a:p>
            <a:pPr marL="0" marR="0" lvl="0" indent="0" algn="ctr" defTabSz="609630" rtl="0" eaLnBrk="1" fontAlgn="auto" latinLnBrk="0" hangingPunct="1">
              <a:lnSpc>
                <a:spcPts val="5770"/>
              </a:lnSpc>
              <a:spcBef>
                <a:spcPts val="0"/>
              </a:spcBef>
              <a:spcAft>
                <a:spcPts val="0"/>
              </a:spcAft>
              <a:buClrTx/>
              <a:buSzTx/>
              <a:buFontTx/>
              <a:buNone/>
              <a:tabLst/>
              <a:defRPr/>
            </a:pPr>
            <a:r>
              <a:rPr kumimoji="0" lang="en-US" sz="4800" b="1" i="0" u="none" strike="noStrike" kern="1200" cap="none" spc="544" normalizeH="0" baseline="0" noProof="0" dirty="0">
                <a:ln>
                  <a:noFill/>
                </a:ln>
                <a:solidFill>
                  <a:srgbClr val="FFFFFF"/>
                </a:solidFill>
                <a:effectLst/>
                <a:uLnTx/>
                <a:uFillTx/>
                <a:latin typeface="League Spartan"/>
                <a:ea typeface="League Spartan"/>
                <a:cs typeface="League Spartan"/>
                <a:sym typeface="League Spartan"/>
              </a:rPr>
              <a:t>Responsiveness</a:t>
            </a:r>
          </a:p>
        </p:txBody>
      </p:sp>
      <p:pic>
        <p:nvPicPr>
          <p:cNvPr id="15" name="Picture 14">
            <a:extLst>
              <a:ext uri="{FF2B5EF4-FFF2-40B4-BE49-F238E27FC236}">
                <a16:creationId xmlns:a16="http://schemas.microsoft.com/office/drawing/2014/main" id="{30BC5461-93E3-5140-E70C-00CAB528F900}"/>
              </a:ext>
            </a:extLst>
          </p:cNvPr>
          <p:cNvPicPr>
            <a:picLocks noChangeAspect="1"/>
          </p:cNvPicPr>
          <p:nvPr/>
        </p:nvPicPr>
        <p:blipFill>
          <a:blip r:embed="rId3"/>
          <a:stretch>
            <a:fillRect/>
          </a:stretch>
        </p:blipFill>
        <p:spPr>
          <a:xfrm>
            <a:off x="2380368" y="2492923"/>
            <a:ext cx="2518944" cy="3661074"/>
          </a:xfrm>
          <a:prstGeom prst="rect">
            <a:avLst/>
          </a:prstGeom>
        </p:spPr>
      </p:pic>
      <p:pic>
        <p:nvPicPr>
          <p:cNvPr id="5" name="Picture 4">
            <a:extLst>
              <a:ext uri="{FF2B5EF4-FFF2-40B4-BE49-F238E27FC236}">
                <a16:creationId xmlns:a16="http://schemas.microsoft.com/office/drawing/2014/main" id="{F648448C-791A-7898-4F86-4EC682F1C5DC}"/>
              </a:ext>
            </a:extLst>
          </p:cNvPr>
          <p:cNvPicPr>
            <a:picLocks noChangeAspect="1"/>
          </p:cNvPicPr>
          <p:nvPr/>
        </p:nvPicPr>
        <p:blipFill>
          <a:blip r:embed="rId4"/>
          <a:stretch>
            <a:fillRect/>
          </a:stretch>
        </p:blipFill>
        <p:spPr>
          <a:xfrm>
            <a:off x="7026885" y="2492923"/>
            <a:ext cx="2509419" cy="3661074"/>
          </a:xfrm>
          <a:prstGeom prst="rect">
            <a:avLst/>
          </a:prstGeom>
        </p:spPr>
      </p:pic>
    </p:spTree>
    <p:extLst>
      <p:ext uri="{BB962C8B-B14F-4D97-AF65-F5344CB8AC3E}">
        <p14:creationId xmlns:p14="http://schemas.microsoft.com/office/powerpoint/2010/main" val="25552401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rotWithShape="1">
          <a:gsLst>
            <a:gs pos="0">
              <a:srgbClr val="4874B0">
                <a:alpha val="100000"/>
              </a:srgbClr>
            </a:gs>
            <a:gs pos="100000">
              <a:srgbClr val="053371">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4" name="Freeform 4"/>
          <p:cNvSpPr/>
          <p:nvPr/>
        </p:nvSpPr>
        <p:spPr>
          <a:xfrm rot="-5400000" flipV="1">
            <a:off x="10118007" y="-835966"/>
            <a:ext cx="1813931" cy="3485863"/>
          </a:xfrm>
          <a:custGeom>
            <a:avLst/>
            <a:gdLst/>
            <a:ahLst/>
            <a:cxnLst/>
            <a:rect l="l" t="t" r="r" b="b"/>
            <a:pathLst>
              <a:path w="2720897" h="5228794">
                <a:moveTo>
                  <a:pt x="0" y="5228795"/>
                </a:moveTo>
                <a:lnTo>
                  <a:pt x="2720897" y="5228795"/>
                </a:lnTo>
                <a:lnTo>
                  <a:pt x="2720897" y="0"/>
                </a:lnTo>
                <a:lnTo>
                  <a:pt x="0" y="0"/>
                </a:lnTo>
                <a:lnTo>
                  <a:pt x="0" y="5228795"/>
                </a:lnTo>
                <a:close/>
              </a:path>
            </a:pathLst>
          </a:custGeom>
          <a:blipFill>
            <a:blip r:embed="rId2"/>
            <a:stretch>
              <a:fillRect/>
            </a:stretch>
          </a:blipFill>
        </p:spPr>
      </p:sp>
      <p:sp>
        <p:nvSpPr>
          <p:cNvPr id="7" name="Freeform 7"/>
          <p:cNvSpPr/>
          <p:nvPr/>
        </p:nvSpPr>
        <p:spPr>
          <a:xfrm rot="-5400000">
            <a:off x="260063" y="-980979"/>
            <a:ext cx="1813931" cy="3485863"/>
          </a:xfrm>
          <a:custGeom>
            <a:avLst/>
            <a:gdLst/>
            <a:ahLst/>
            <a:cxnLst/>
            <a:rect l="l" t="t" r="r" b="b"/>
            <a:pathLst>
              <a:path w="2720897" h="5228794">
                <a:moveTo>
                  <a:pt x="0" y="0"/>
                </a:moveTo>
                <a:lnTo>
                  <a:pt x="2720897" y="0"/>
                </a:lnTo>
                <a:lnTo>
                  <a:pt x="2720897" y="5228794"/>
                </a:lnTo>
                <a:lnTo>
                  <a:pt x="0" y="5228794"/>
                </a:lnTo>
                <a:lnTo>
                  <a:pt x="0" y="0"/>
                </a:lnTo>
                <a:close/>
              </a:path>
            </a:pathLst>
          </a:custGeom>
          <a:blipFill>
            <a:blip r:embed="rId2"/>
            <a:stretch>
              <a:fillRect/>
            </a:stretch>
          </a:blipFill>
        </p:spPr>
      </p:sp>
      <p:grpSp>
        <p:nvGrpSpPr>
          <p:cNvPr id="16" name="Group 4">
            <a:extLst>
              <a:ext uri="{FF2B5EF4-FFF2-40B4-BE49-F238E27FC236}">
                <a16:creationId xmlns:a16="http://schemas.microsoft.com/office/drawing/2014/main" id="{E2338109-89BF-E81C-EEE2-F59AA1DC2484}"/>
              </a:ext>
            </a:extLst>
          </p:cNvPr>
          <p:cNvGrpSpPr/>
          <p:nvPr/>
        </p:nvGrpSpPr>
        <p:grpSpPr>
          <a:xfrm>
            <a:off x="774316" y="2058974"/>
            <a:ext cx="10817461" cy="4510637"/>
            <a:chOff x="0" y="0"/>
            <a:chExt cx="2186727" cy="545838"/>
          </a:xfrm>
        </p:grpSpPr>
        <p:sp>
          <p:nvSpPr>
            <p:cNvPr id="23" name="Freeform 5">
              <a:extLst>
                <a:ext uri="{FF2B5EF4-FFF2-40B4-BE49-F238E27FC236}">
                  <a16:creationId xmlns:a16="http://schemas.microsoft.com/office/drawing/2014/main" id="{76560618-FD94-1E93-1024-AB0BE4EEA43B}"/>
                </a:ext>
              </a:extLst>
            </p:cNvPr>
            <p:cNvSpPr/>
            <p:nvPr/>
          </p:nvSpPr>
          <p:spPr>
            <a:xfrm>
              <a:off x="0" y="0"/>
              <a:ext cx="2186727" cy="545838"/>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24" name="TextBox 6">
              <a:extLst>
                <a:ext uri="{FF2B5EF4-FFF2-40B4-BE49-F238E27FC236}">
                  <a16:creationId xmlns:a16="http://schemas.microsoft.com/office/drawing/2014/main" id="{8A627104-9F3B-4054-2F55-8466B0494C56}"/>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40" name="TextBox 6">
            <a:extLst>
              <a:ext uri="{FF2B5EF4-FFF2-40B4-BE49-F238E27FC236}">
                <a16:creationId xmlns:a16="http://schemas.microsoft.com/office/drawing/2014/main" id="{EF0FA61F-EEBA-40BD-49D3-75FAB0F12989}"/>
              </a:ext>
            </a:extLst>
          </p:cNvPr>
          <p:cNvSpPr txBox="1"/>
          <p:nvPr/>
        </p:nvSpPr>
        <p:spPr>
          <a:xfrm>
            <a:off x="9024308" y="1803551"/>
            <a:ext cx="5513269" cy="466439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5" name="TextBox 5">
            <a:extLst>
              <a:ext uri="{FF2B5EF4-FFF2-40B4-BE49-F238E27FC236}">
                <a16:creationId xmlns:a16="http://schemas.microsoft.com/office/drawing/2014/main" id="{4962C53F-840E-0143-A03A-F420086F89E2}"/>
              </a:ext>
            </a:extLst>
          </p:cNvPr>
          <p:cNvSpPr txBox="1"/>
          <p:nvPr/>
        </p:nvSpPr>
        <p:spPr>
          <a:xfrm>
            <a:off x="3306563" y="225296"/>
            <a:ext cx="5909022" cy="698012"/>
          </a:xfrm>
          <a:prstGeom prst="rect">
            <a:avLst/>
          </a:prstGeom>
        </p:spPr>
        <p:txBody>
          <a:bodyPr wrap="square" lIns="0" tIns="0" rIns="0" bIns="0" rtlCol="0" anchor="t">
            <a:spAutoFit/>
          </a:bodyPr>
          <a:lstStyle/>
          <a:p>
            <a:pPr marL="0" marR="0" lvl="0" indent="0" algn="ctr" defTabSz="609630" rtl="0" eaLnBrk="1" fontAlgn="auto" latinLnBrk="0" hangingPunct="1">
              <a:lnSpc>
                <a:spcPts val="5770"/>
              </a:lnSpc>
              <a:spcBef>
                <a:spcPts val="0"/>
              </a:spcBef>
              <a:spcAft>
                <a:spcPts val="0"/>
              </a:spcAft>
              <a:buClrTx/>
              <a:buSzTx/>
              <a:buFontTx/>
              <a:buNone/>
              <a:tabLst/>
              <a:defRPr/>
            </a:pPr>
            <a:r>
              <a:rPr kumimoji="0" lang="en-US" sz="4800" b="1" i="0" u="none" strike="noStrike" kern="1200" cap="none" spc="544" normalizeH="0" baseline="0" noProof="0" dirty="0">
                <a:ln>
                  <a:noFill/>
                </a:ln>
                <a:solidFill>
                  <a:srgbClr val="FFFFFF"/>
                </a:solidFill>
                <a:effectLst/>
                <a:uLnTx/>
                <a:uFillTx/>
                <a:latin typeface="League Spartan"/>
                <a:ea typeface="League Spartan"/>
                <a:cs typeface="League Spartan"/>
                <a:sym typeface="League Spartan"/>
              </a:rPr>
              <a:t>Responsiveness</a:t>
            </a:r>
          </a:p>
        </p:txBody>
      </p:sp>
      <p:grpSp>
        <p:nvGrpSpPr>
          <p:cNvPr id="18" name="Group 4">
            <a:extLst>
              <a:ext uri="{FF2B5EF4-FFF2-40B4-BE49-F238E27FC236}">
                <a16:creationId xmlns:a16="http://schemas.microsoft.com/office/drawing/2014/main" id="{3A44E772-532A-B3C9-7111-D803AC495543}"/>
              </a:ext>
            </a:extLst>
          </p:cNvPr>
          <p:cNvGrpSpPr/>
          <p:nvPr/>
        </p:nvGrpSpPr>
        <p:grpSpPr>
          <a:xfrm>
            <a:off x="774316" y="1120010"/>
            <a:ext cx="3741413" cy="630805"/>
            <a:chOff x="0" y="-47625"/>
            <a:chExt cx="2186727" cy="593463"/>
          </a:xfrm>
        </p:grpSpPr>
        <p:sp>
          <p:nvSpPr>
            <p:cNvPr id="19" name="Freeform 5">
              <a:extLst>
                <a:ext uri="{FF2B5EF4-FFF2-40B4-BE49-F238E27FC236}">
                  <a16:creationId xmlns:a16="http://schemas.microsoft.com/office/drawing/2014/main" id="{23A48C08-0652-DDE7-4A53-AA053C3AE455}"/>
                </a:ext>
              </a:extLst>
            </p:cNvPr>
            <p:cNvSpPr/>
            <p:nvPr/>
          </p:nvSpPr>
          <p:spPr>
            <a:xfrm>
              <a:off x="0" y="0"/>
              <a:ext cx="2186727" cy="545838"/>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20" name="TextBox 6">
              <a:extLst>
                <a:ext uri="{FF2B5EF4-FFF2-40B4-BE49-F238E27FC236}">
                  <a16:creationId xmlns:a16="http://schemas.microsoft.com/office/drawing/2014/main" id="{F8880D5B-5ACB-811F-287C-4BAA54C9E792}"/>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21" name="TextBox 6">
            <a:extLst>
              <a:ext uri="{FF2B5EF4-FFF2-40B4-BE49-F238E27FC236}">
                <a16:creationId xmlns:a16="http://schemas.microsoft.com/office/drawing/2014/main" id="{6D3C5A5B-2697-8DBF-89C7-66639CC4BEBB}"/>
              </a:ext>
            </a:extLst>
          </p:cNvPr>
          <p:cNvSpPr txBox="1"/>
          <p:nvPr/>
        </p:nvSpPr>
        <p:spPr>
          <a:xfrm>
            <a:off x="905159" y="1229136"/>
            <a:ext cx="3512096" cy="418063"/>
          </a:xfrm>
          <a:prstGeom prst="rect">
            <a:avLst/>
          </a:prstGeom>
        </p:spPr>
        <p:txBody>
          <a:bodyPr wrap="square" lIns="0" tIns="0" rIns="0" bIns="0" rtlCol="0" anchor="t">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IN" sz="2000" b="1" i="0" u="none" strike="noStrike" kern="1200" cap="none" spc="0" normalizeH="0" baseline="0" noProof="0" dirty="0">
                <a:ln>
                  <a:noFill/>
                </a:ln>
                <a:solidFill>
                  <a:srgbClr val="1F497D"/>
                </a:solidFill>
                <a:effectLst/>
                <a:uLnTx/>
                <a:uFillTx/>
                <a:latin typeface="Poppins" panose="00000500000000000000" pitchFamily="2" charset="0"/>
                <a:ea typeface="Times New Roman" panose="02020603050405020304" pitchFamily="18" charset="0"/>
                <a:cs typeface="Poppins" panose="00000500000000000000" pitchFamily="2" charset="0"/>
              </a:rPr>
              <a:t>Responsiveness</a:t>
            </a:r>
            <a:r>
              <a:rPr lang="en-IN" sz="2000" b="1" dirty="0">
                <a:solidFill>
                  <a:srgbClr val="1F497D"/>
                </a:solidFill>
                <a:latin typeface="Poppins" panose="00000500000000000000" pitchFamily="2" charset="0"/>
                <a:ea typeface="Times New Roman" panose="02020603050405020304" pitchFamily="18" charset="0"/>
                <a:cs typeface="Poppins" panose="00000500000000000000" pitchFamily="2" charset="0"/>
              </a:rPr>
              <a:t> </a:t>
            </a:r>
            <a:r>
              <a:rPr kumimoji="0" lang="en-IN" sz="2000" b="1" i="0" u="none" strike="noStrike" kern="1200" cap="none" spc="0" normalizeH="0" baseline="0" noProof="0" dirty="0">
                <a:ln>
                  <a:noFill/>
                </a:ln>
                <a:solidFill>
                  <a:srgbClr val="1F497D"/>
                </a:solidFill>
                <a:effectLst/>
                <a:uLnTx/>
                <a:uFillTx/>
                <a:latin typeface="Poppins" panose="00000500000000000000" pitchFamily="2" charset="0"/>
                <a:ea typeface="Times New Roman" panose="02020603050405020304" pitchFamily="18" charset="0"/>
                <a:cs typeface="Poppins" panose="00000500000000000000" pitchFamily="2" charset="0"/>
              </a:rPr>
              <a:t>for Mobile</a:t>
            </a:r>
          </a:p>
        </p:txBody>
      </p:sp>
      <p:pic>
        <p:nvPicPr>
          <p:cNvPr id="9" name="Picture 8">
            <a:extLst>
              <a:ext uri="{FF2B5EF4-FFF2-40B4-BE49-F238E27FC236}">
                <a16:creationId xmlns:a16="http://schemas.microsoft.com/office/drawing/2014/main" id="{A163A18F-8E4D-8401-1CD8-3410C13A5B20}"/>
              </a:ext>
            </a:extLst>
          </p:cNvPr>
          <p:cNvPicPr>
            <a:picLocks noChangeAspect="1"/>
          </p:cNvPicPr>
          <p:nvPr/>
        </p:nvPicPr>
        <p:blipFill>
          <a:blip r:embed="rId3"/>
          <a:stretch>
            <a:fillRect/>
          </a:stretch>
        </p:blipFill>
        <p:spPr>
          <a:xfrm>
            <a:off x="3084367" y="2627770"/>
            <a:ext cx="1745511" cy="3305806"/>
          </a:xfrm>
          <a:prstGeom prst="rect">
            <a:avLst/>
          </a:prstGeom>
        </p:spPr>
      </p:pic>
      <p:pic>
        <p:nvPicPr>
          <p:cNvPr id="13" name="Picture 12">
            <a:extLst>
              <a:ext uri="{FF2B5EF4-FFF2-40B4-BE49-F238E27FC236}">
                <a16:creationId xmlns:a16="http://schemas.microsoft.com/office/drawing/2014/main" id="{7CDC2AB7-C572-77E1-4F26-2FA501DB13BD}"/>
              </a:ext>
            </a:extLst>
          </p:cNvPr>
          <p:cNvPicPr>
            <a:picLocks noChangeAspect="1"/>
          </p:cNvPicPr>
          <p:nvPr/>
        </p:nvPicPr>
        <p:blipFill>
          <a:blip r:embed="rId4"/>
          <a:stretch>
            <a:fillRect/>
          </a:stretch>
        </p:blipFill>
        <p:spPr>
          <a:xfrm>
            <a:off x="7139928" y="2627770"/>
            <a:ext cx="1884380" cy="3305806"/>
          </a:xfrm>
          <a:prstGeom prst="rect">
            <a:avLst/>
          </a:prstGeom>
        </p:spPr>
      </p:pic>
    </p:spTree>
    <p:extLst>
      <p:ext uri="{BB962C8B-B14F-4D97-AF65-F5344CB8AC3E}">
        <p14:creationId xmlns:p14="http://schemas.microsoft.com/office/powerpoint/2010/main" val="10304224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rotWithShape="1">
          <a:gsLst>
            <a:gs pos="0">
              <a:srgbClr val="4874B0">
                <a:alpha val="100000"/>
              </a:srgbClr>
            </a:gs>
            <a:gs pos="100000">
              <a:srgbClr val="053371">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4" name="Freeform 4"/>
          <p:cNvSpPr/>
          <p:nvPr/>
        </p:nvSpPr>
        <p:spPr>
          <a:xfrm rot="-5400000" flipV="1">
            <a:off x="10118007" y="-835966"/>
            <a:ext cx="1813931" cy="3485863"/>
          </a:xfrm>
          <a:custGeom>
            <a:avLst/>
            <a:gdLst/>
            <a:ahLst/>
            <a:cxnLst/>
            <a:rect l="l" t="t" r="r" b="b"/>
            <a:pathLst>
              <a:path w="2720897" h="5228794">
                <a:moveTo>
                  <a:pt x="0" y="5228795"/>
                </a:moveTo>
                <a:lnTo>
                  <a:pt x="2720897" y="5228795"/>
                </a:lnTo>
                <a:lnTo>
                  <a:pt x="2720897" y="0"/>
                </a:lnTo>
                <a:lnTo>
                  <a:pt x="0" y="0"/>
                </a:lnTo>
                <a:lnTo>
                  <a:pt x="0" y="5228795"/>
                </a:lnTo>
                <a:close/>
              </a:path>
            </a:pathLst>
          </a:custGeom>
          <a:blipFill>
            <a:blip r:embed="rId3"/>
            <a:stretch>
              <a:fillRect/>
            </a:stretch>
          </a:blipFill>
        </p:spPr>
      </p:sp>
      <p:sp>
        <p:nvSpPr>
          <p:cNvPr id="7" name="Freeform 7"/>
          <p:cNvSpPr/>
          <p:nvPr/>
        </p:nvSpPr>
        <p:spPr>
          <a:xfrm rot="-5400000">
            <a:off x="260063" y="-980979"/>
            <a:ext cx="1813931" cy="3485863"/>
          </a:xfrm>
          <a:custGeom>
            <a:avLst/>
            <a:gdLst/>
            <a:ahLst/>
            <a:cxnLst/>
            <a:rect l="l" t="t" r="r" b="b"/>
            <a:pathLst>
              <a:path w="2720897" h="5228794">
                <a:moveTo>
                  <a:pt x="0" y="0"/>
                </a:moveTo>
                <a:lnTo>
                  <a:pt x="2720897" y="0"/>
                </a:lnTo>
                <a:lnTo>
                  <a:pt x="2720897" y="5228794"/>
                </a:lnTo>
                <a:lnTo>
                  <a:pt x="0" y="5228794"/>
                </a:lnTo>
                <a:lnTo>
                  <a:pt x="0" y="0"/>
                </a:lnTo>
                <a:close/>
              </a:path>
            </a:pathLst>
          </a:custGeom>
          <a:blipFill>
            <a:blip r:embed="rId3"/>
            <a:stretch>
              <a:fillRect/>
            </a:stretch>
          </a:blipFill>
        </p:spPr>
      </p:sp>
      <p:grpSp>
        <p:nvGrpSpPr>
          <p:cNvPr id="16" name="Group 4">
            <a:extLst>
              <a:ext uri="{FF2B5EF4-FFF2-40B4-BE49-F238E27FC236}">
                <a16:creationId xmlns:a16="http://schemas.microsoft.com/office/drawing/2014/main" id="{E2338109-89BF-E81C-EEE2-F59AA1DC2484}"/>
              </a:ext>
            </a:extLst>
          </p:cNvPr>
          <p:cNvGrpSpPr/>
          <p:nvPr/>
        </p:nvGrpSpPr>
        <p:grpSpPr>
          <a:xfrm>
            <a:off x="687269" y="2524962"/>
            <a:ext cx="10817461" cy="2519108"/>
            <a:chOff x="0" y="0"/>
            <a:chExt cx="2186727" cy="545838"/>
          </a:xfrm>
        </p:grpSpPr>
        <p:sp>
          <p:nvSpPr>
            <p:cNvPr id="23" name="Freeform 5">
              <a:extLst>
                <a:ext uri="{FF2B5EF4-FFF2-40B4-BE49-F238E27FC236}">
                  <a16:creationId xmlns:a16="http://schemas.microsoft.com/office/drawing/2014/main" id="{76560618-FD94-1E93-1024-AB0BE4EEA43B}"/>
                </a:ext>
              </a:extLst>
            </p:cNvPr>
            <p:cNvSpPr/>
            <p:nvPr/>
          </p:nvSpPr>
          <p:spPr>
            <a:xfrm>
              <a:off x="0" y="0"/>
              <a:ext cx="2186727" cy="545838"/>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24" name="TextBox 6">
              <a:extLst>
                <a:ext uri="{FF2B5EF4-FFF2-40B4-BE49-F238E27FC236}">
                  <a16:creationId xmlns:a16="http://schemas.microsoft.com/office/drawing/2014/main" id="{8A627104-9F3B-4054-2F55-8466B0494C56}"/>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40" name="TextBox 6">
            <a:extLst>
              <a:ext uri="{FF2B5EF4-FFF2-40B4-BE49-F238E27FC236}">
                <a16:creationId xmlns:a16="http://schemas.microsoft.com/office/drawing/2014/main" id="{EF0FA61F-EEBA-40BD-49D3-75FAB0F12989}"/>
              </a:ext>
            </a:extLst>
          </p:cNvPr>
          <p:cNvSpPr txBox="1"/>
          <p:nvPr/>
        </p:nvSpPr>
        <p:spPr>
          <a:xfrm>
            <a:off x="9024308" y="1803551"/>
            <a:ext cx="5513269" cy="466439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7" name="TextBox 6">
            <a:extLst>
              <a:ext uri="{FF2B5EF4-FFF2-40B4-BE49-F238E27FC236}">
                <a16:creationId xmlns:a16="http://schemas.microsoft.com/office/drawing/2014/main" id="{C93E9C1E-5C81-A553-4FCD-DB8AF3F8B804}"/>
              </a:ext>
            </a:extLst>
          </p:cNvPr>
          <p:cNvSpPr txBox="1"/>
          <p:nvPr/>
        </p:nvSpPr>
        <p:spPr>
          <a:xfrm>
            <a:off x="824985" y="2660144"/>
            <a:ext cx="10542027" cy="2177776"/>
          </a:xfrm>
          <a:prstGeom prst="rect">
            <a:avLst/>
          </a:prstGeom>
        </p:spPr>
        <p:txBody>
          <a:bodyPr wrap="square" lIns="0" tIns="0" rIns="0" bIns="0" rtlCol="0" anchor="t">
            <a:spAutoFit/>
          </a:bodyPr>
          <a:lstStyle/>
          <a:p>
            <a:pPr marL="285750" marR="0" lvl="0" indent="-285750" algn="just" defTabSz="914400" rtl="0" eaLnBrk="1" fontAlgn="auto" latinLnBrk="0" hangingPunct="1">
              <a:lnSpc>
                <a:spcPct val="150000"/>
              </a:lnSpc>
              <a:spcBef>
                <a:spcPts val="0"/>
              </a:spcBef>
              <a:spcAft>
                <a:spcPts val="0"/>
              </a:spcAft>
              <a:buClrTx/>
              <a:buSzTx/>
              <a:buFont typeface="Wingdings" panose="05000000000000000000" pitchFamily="2" charset="2"/>
              <a:buChar char="v"/>
              <a:tabLst/>
              <a:defRPr/>
            </a:pPr>
            <a:r>
              <a:rPr kumimoji="0" lang="en-US" sz="1600" b="1" i="0" u="none" strike="noStrike" kern="1200" cap="none" spc="0" normalizeH="0" baseline="0" noProof="0" dirty="0">
                <a:ln>
                  <a:noFill/>
                </a:ln>
                <a:solidFill>
                  <a:srgbClr val="1F497D"/>
                </a:solidFill>
                <a:effectLst/>
                <a:uLnTx/>
                <a:uFillTx/>
                <a:latin typeface="Calibri"/>
                <a:ea typeface="Times New Roman" panose="02020603050405020304" pitchFamily="18" charset="0"/>
                <a:cs typeface="+mn-cs"/>
              </a:rPr>
              <a:t>Responsive design is a website layout that responds (scales itself) automatically to an array of devices (screen sizes) and resolutions. Basically, </a:t>
            </a:r>
            <a:r>
              <a:rPr lang="en-US" sz="1600" b="1" dirty="0">
                <a:solidFill>
                  <a:srgbClr val="1F497D"/>
                </a:solidFill>
                <a:latin typeface="Calibri"/>
                <a:ea typeface="Times New Roman" panose="02020603050405020304" pitchFamily="18" charset="0"/>
              </a:rPr>
              <a:t>the websites should be mobile friendly.</a:t>
            </a:r>
          </a:p>
          <a:p>
            <a:pPr marL="285750" marR="0" lvl="0" indent="-285750" algn="just" defTabSz="914400" rtl="0" eaLnBrk="1" fontAlgn="auto" latinLnBrk="0" hangingPunct="1">
              <a:lnSpc>
                <a:spcPct val="150000"/>
              </a:lnSpc>
              <a:spcBef>
                <a:spcPts val="0"/>
              </a:spcBef>
              <a:spcAft>
                <a:spcPts val="0"/>
              </a:spcAft>
              <a:buClrTx/>
              <a:buSzTx/>
              <a:buFont typeface="Wingdings" panose="05000000000000000000" pitchFamily="2" charset="2"/>
              <a:buChar char="v"/>
              <a:tabLst/>
              <a:defRPr/>
            </a:pPr>
            <a:r>
              <a:rPr lang="en-US" sz="1600" b="1" dirty="0">
                <a:solidFill>
                  <a:srgbClr val="1F497D"/>
                </a:solidFill>
                <a:latin typeface="Calibri"/>
              </a:rPr>
              <a:t>All the web pages in the website is accessible in a desktop and mobile as well without losing quality.</a:t>
            </a:r>
          </a:p>
          <a:p>
            <a:pPr marL="285750" marR="0" lvl="0" indent="-285750" algn="just" defTabSz="914400" rtl="0" eaLnBrk="1" fontAlgn="auto" latinLnBrk="0" hangingPunct="1">
              <a:lnSpc>
                <a:spcPct val="150000"/>
              </a:lnSpc>
              <a:spcBef>
                <a:spcPts val="0"/>
              </a:spcBef>
              <a:spcAft>
                <a:spcPts val="0"/>
              </a:spcAft>
              <a:buClrTx/>
              <a:buSzTx/>
              <a:buFont typeface="Wingdings" panose="05000000000000000000" pitchFamily="2" charset="2"/>
              <a:buChar char="v"/>
              <a:tabLst/>
              <a:defRPr/>
            </a:pPr>
            <a:r>
              <a:rPr lang="en-US" sz="1600" b="1" dirty="0">
                <a:solidFill>
                  <a:srgbClr val="1F497D"/>
                </a:solidFill>
                <a:latin typeface="Calibri"/>
              </a:rPr>
              <a:t>The resolution of the website changes itself depending on the device screen size.</a:t>
            </a:r>
          </a:p>
          <a:p>
            <a:pPr marL="285750" marR="0" lvl="0" indent="-285750" algn="just" defTabSz="914400" rtl="0" eaLnBrk="1" fontAlgn="auto" latinLnBrk="0" hangingPunct="1">
              <a:lnSpc>
                <a:spcPct val="150000"/>
              </a:lnSpc>
              <a:spcBef>
                <a:spcPts val="0"/>
              </a:spcBef>
              <a:spcAft>
                <a:spcPts val="0"/>
              </a:spcAft>
              <a:buClrTx/>
              <a:buSzTx/>
              <a:buFont typeface="Wingdings" panose="05000000000000000000" pitchFamily="2" charset="2"/>
              <a:buChar char="v"/>
              <a:tabLst/>
              <a:defRPr/>
            </a:pPr>
            <a:r>
              <a:rPr lang="en-US" sz="1600" b="1" dirty="0">
                <a:solidFill>
                  <a:srgbClr val="1F497D"/>
                </a:solidFill>
                <a:latin typeface="Calibri"/>
              </a:rPr>
              <a:t>This site is mobile friendly.</a:t>
            </a:r>
          </a:p>
          <a:p>
            <a:pPr marL="285750" marR="0" lvl="0" indent="-285750" algn="just" defTabSz="914400" rtl="0" eaLnBrk="1" fontAlgn="auto" latinLnBrk="0" hangingPunct="1">
              <a:lnSpc>
                <a:spcPct val="150000"/>
              </a:lnSpc>
              <a:spcBef>
                <a:spcPts val="0"/>
              </a:spcBef>
              <a:spcAft>
                <a:spcPts val="0"/>
              </a:spcAft>
              <a:buClrTx/>
              <a:buSzTx/>
              <a:buFont typeface="Wingdings" panose="05000000000000000000" pitchFamily="2" charset="2"/>
              <a:buChar char="v"/>
              <a:tabLst/>
              <a:defRPr/>
            </a:pPr>
            <a:r>
              <a:rPr lang="en-US" sz="1600" b="1" dirty="0">
                <a:solidFill>
                  <a:srgbClr val="1F497D"/>
                </a:solidFill>
                <a:latin typeface="Calibri"/>
              </a:rPr>
              <a:t>This has been performed using the tool </a:t>
            </a:r>
            <a:r>
              <a:rPr lang="en-IN" sz="1600" b="1" dirty="0">
                <a:solidFill>
                  <a:srgbClr val="1F497D"/>
                </a:solidFill>
                <a:latin typeface="Calibri"/>
              </a:rPr>
              <a:t>Responsive Website Design Tester.</a:t>
            </a:r>
          </a:p>
        </p:txBody>
      </p:sp>
      <p:sp>
        <p:nvSpPr>
          <p:cNvPr id="13" name="TextBox 5">
            <a:extLst>
              <a:ext uri="{FF2B5EF4-FFF2-40B4-BE49-F238E27FC236}">
                <a16:creationId xmlns:a16="http://schemas.microsoft.com/office/drawing/2014/main" id="{0FDCDC87-B6E3-B6A1-6DBA-6E0805980429}"/>
              </a:ext>
            </a:extLst>
          </p:cNvPr>
          <p:cNvSpPr txBox="1"/>
          <p:nvPr/>
        </p:nvSpPr>
        <p:spPr>
          <a:xfrm>
            <a:off x="2731514" y="180873"/>
            <a:ext cx="6550527" cy="1441805"/>
          </a:xfrm>
          <a:prstGeom prst="rect">
            <a:avLst/>
          </a:prstGeom>
        </p:spPr>
        <p:txBody>
          <a:bodyPr wrap="square" lIns="0" tIns="0" rIns="0" bIns="0" rtlCol="0" anchor="t">
            <a:spAutoFit/>
          </a:bodyPr>
          <a:lstStyle/>
          <a:p>
            <a:pPr marL="0" marR="0" lvl="0" indent="0" algn="ctr" defTabSz="609630" rtl="0" eaLnBrk="1" fontAlgn="auto" latinLnBrk="0" hangingPunct="1">
              <a:lnSpc>
                <a:spcPts val="5770"/>
              </a:lnSpc>
              <a:spcBef>
                <a:spcPts val="0"/>
              </a:spcBef>
              <a:spcAft>
                <a:spcPts val="0"/>
              </a:spcAft>
              <a:buClrTx/>
              <a:buSzTx/>
              <a:buFontTx/>
              <a:buNone/>
              <a:tabLst/>
              <a:defRPr/>
            </a:pPr>
            <a:r>
              <a:rPr kumimoji="0" lang="en-US" sz="4800" b="1" i="0" u="none" strike="noStrike" kern="1200" cap="none" spc="544" normalizeH="0" baseline="0" noProof="0" dirty="0">
                <a:ln>
                  <a:noFill/>
                </a:ln>
                <a:solidFill>
                  <a:srgbClr val="FFFFFF"/>
                </a:solidFill>
                <a:effectLst/>
                <a:uLnTx/>
                <a:uFillTx/>
                <a:latin typeface="League Spartan"/>
                <a:ea typeface="League Spartan"/>
                <a:cs typeface="League Spartan"/>
                <a:sym typeface="League Spartan"/>
              </a:rPr>
              <a:t>Responsiveness Analysis</a:t>
            </a:r>
          </a:p>
        </p:txBody>
      </p:sp>
    </p:spTree>
    <p:extLst>
      <p:ext uri="{BB962C8B-B14F-4D97-AF65-F5344CB8AC3E}">
        <p14:creationId xmlns:p14="http://schemas.microsoft.com/office/powerpoint/2010/main" val="3262933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rotWithShape="1">
          <a:gsLst>
            <a:gs pos="0">
              <a:srgbClr val="4874B0">
                <a:alpha val="100000"/>
              </a:srgbClr>
            </a:gs>
            <a:gs pos="100000">
              <a:srgbClr val="053371">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4" name="Freeform 4"/>
          <p:cNvSpPr/>
          <p:nvPr/>
        </p:nvSpPr>
        <p:spPr>
          <a:xfrm rot="-5400000" flipV="1">
            <a:off x="10118007" y="-835966"/>
            <a:ext cx="1813931" cy="3485863"/>
          </a:xfrm>
          <a:custGeom>
            <a:avLst/>
            <a:gdLst/>
            <a:ahLst/>
            <a:cxnLst/>
            <a:rect l="l" t="t" r="r" b="b"/>
            <a:pathLst>
              <a:path w="2720897" h="5228794">
                <a:moveTo>
                  <a:pt x="0" y="5228795"/>
                </a:moveTo>
                <a:lnTo>
                  <a:pt x="2720897" y="5228795"/>
                </a:lnTo>
                <a:lnTo>
                  <a:pt x="2720897" y="0"/>
                </a:lnTo>
                <a:lnTo>
                  <a:pt x="0" y="0"/>
                </a:lnTo>
                <a:lnTo>
                  <a:pt x="0" y="5228795"/>
                </a:lnTo>
                <a:close/>
              </a:path>
            </a:pathLst>
          </a:custGeom>
          <a:blipFill>
            <a:blip r:embed="rId2"/>
            <a:stretch>
              <a:fillRect/>
            </a:stretch>
          </a:blipFill>
        </p:spPr>
      </p:sp>
      <p:sp>
        <p:nvSpPr>
          <p:cNvPr id="7" name="Freeform 7"/>
          <p:cNvSpPr/>
          <p:nvPr/>
        </p:nvSpPr>
        <p:spPr>
          <a:xfrm rot="-5400000">
            <a:off x="260063" y="-980979"/>
            <a:ext cx="1813931" cy="3485863"/>
          </a:xfrm>
          <a:custGeom>
            <a:avLst/>
            <a:gdLst/>
            <a:ahLst/>
            <a:cxnLst/>
            <a:rect l="l" t="t" r="r" b="b"/>
            <a:pathLst>
              <a:path w="2720897" h="5228794">
                <a:moveTo>
                  <a:pt x="0" y="0"/>
                </a:moveTo>
                <a:lnTo>
                  <a:pt x="2720897" y="0"/>
                </a:lnTo>
                <a:lnTo>
                  <a:pt x="2720897" y="5228794"/>
                </a:lnTo>
                <a:lnTo>
                  <a:pt x="0" y="5228794"/>
                </a:lnTo>
                <a:lnTo>
                  <a:pt x="0" y="0"/>
                </a:lnTo>
                <a:close/>
              </a:path>
            </a:pathLst>
          </a:custGeom>
          <a:blipFill>
            <a:blip r:embed="rId2"/>
            <a:stretch>
              <a:fillRect/>
            </a:stretch>
          </a:blipFill>
        </p:spPr>
      </p:sp>
      <p:sp>
        <p:nvSpPr>
          <p:cNvPr id="10" name="TextBox 5">
            <a:extLst>
              <a:ext uri="{FF2B5EF4-FFF2-40B4-BE49-F238E27FC236}">
                <a16:creationId xmlns:a16="http://schemas.microsoft.com/office/drawing/2014/main" id="{9B7D3730-92A1-D757-66DB-B26D05CB405A}"/>
              </a:ext>
            </a:extLst>
          </p:cNvPr>
          <p:cNvSpPr txBox="1"/>
          <p:nvPr/>
        </p:nvSpPr>
        <p:spPr>
          <a:xfrm>
            <a:off x="1679684" y="306039"/>
            <a:ext cx="8153634" cy="743793"/>
          </a:xfrm>
          <a:prstGeom prst="rect">
            <a:avLst/>
          </a:prstGeom>
        </p:spPr>
        <p:txBody>
          <a:bodyPr wrap="square" lIns="0" tIns="0" rIns="0" bIns="0" rtlCol="0" anchor="t">
            <a:spAutoFit/>
          </a:bodyPr>
          <a:lstStyle/>
          <a:p>
            <a:pPr marL="0" marR="0" lvl="0" indent="0" algn="ctr" defTabSz="609630" rtl="0" eaLnBrk="1" fontAlgn="auto" latinLnBrk="0" hangingPunct="1">
              <a:lnSpc>
                <a:spcPts val="5770"/>
              </a:lnSpc>
              <a:spcBef>
                <a:spcPts val="0"/>
              </a:spcBef>
              <a:spcAft>
                <a:spcPts val="0"/>
              </a:spcAft>
              <a:buClrTx/>
              <a:buSzTx/>
              <a:buFontTx/>
              <a:buNone/>
              <a:tabLst/>
              <a:defRPr/>
            </a:pPr>
            <a:r>
              <a:rPr kumimoji="0" lang="en-US" sz="5444" b="1" i="0" u="none" strike="noStrike" kern="1200" cap="none" spc="544" normalizeH="0" baseline="0" noProof="0" dirty="0">
                <a:ln>
                  <a:noFill/>
                </a:ln>
                <a:solidFill>
                  <a:srgbClr val="FFFFFF"/>
                </a:solidFill>
                <a:effectLst/>
                <a:uLnTx/>
                <a:uFillTx/>
                <a:latin typeface="League Spartan"/>
                <a:ea typeface="League Spartan"/>
                <a:cs typeface="League Spartan"/>
                <a:sym typeface="League Spartan"/>
              </a:rPr>
              <a:t>SEO Metric Analysis</a:t>
            </a:r>
          </a:p>
        </p:txBody>
      </p:sp>
      <p:grpSp>
        <p:nvGrpSpPr>
          <p:cNvPr id="16" name="Group 4">
            <a:extLst>
              <a:ext uri="{FF2B5EF4-FFF2-40B4-BE49-F238E27FC236}">
                <a16:creationId xmlns:a16="http://schemas.microsoft.com/office/drawing/2014/main" id="{E2338109-89BF-E81C-EEE2-F59AA1DC2484}"/>
              </a:ext>
            </a:extLst>
          </p:cNvPr>
          <p:cNvGrpSpPr/>
          <p:nvPr/>
        </p:nvGrpSpPr>
        <p:grpSpPr>
          <a:xfrm>
            <a:off x="774315" y="2184105"/>
            <a:ext cx="10817461" cy="4328092"/>
            <a:chOff x="0" y="0"/>
            <a:chExt cx="2186727" cy="545838"/>
          </a:xfrm>
        </p:grpSpPr>
        <p:sp>
          <p:nvSpPr>
            <p:cNvPr id="23" name="Freeform 5">
              <a:extLst>
                <a:ext uri="{FF2B5EF4-FFF2-40B4-BE49-F238E27FC236}">
                  <a16:creationId xmlns:a16="http://schemas.microsoft.com/office/drawing/2014/main" id="{76560618-FD94-1E93-1024-AB0BE4EEA43B}"/>
                </a:ext>
              </a:extLst>
            </p:cNvPr>
            <p:cNvSpPr/>
            <p:nvPr/>
          </p:nvSpPr>
          <p:spPr>
            <a:xfrm>
              <a:off x="0" y="0"/>
              <a:ext cx="2186727" cy="545838"/>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24" name="TextBox 6">
              <a:extLst>
                <a:ext uri="{FF2B5EF4-FFF2-40B4-BE49-F238E27FC236}">
                  <a16:creationId xmlns:a16="http://schemas.microsoft.com/office/drawing/2014/main" id="{8A627104-9F3B-4054-2F55-8466B0494C56}"/>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40" name="TextBox 6">
            <a:extLst>
              <a:ext uri="{FF2B5EF4-FFF2-40B4-BE49-F238E27FC236}">
                <a16:creationId xmlns:a16="http://schemas.microsoft.com/office/drawing/2014/main" id="{EF0FA61F-EEBA-40BD-49D3-75FAB0F12989}"/>
              </a:ext>
            </a:extLst>
          </p:cNvPr>
          <p:cNvSpPr txBox="1"/>
          <p:nvPr/>
        </p:nvSpPr>
        <p:spPr>
          <a:xfrm>
            <a:off x="9024308" y="1803551"/>
            <a:ext cx="5513269" cy="466439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30" name="Group 4">
            <a:extLst>
              <a:ext uri="{FF2B5EF4-FFF2-40B4-BE49-F238E27FC236}">
                <a16:creationId xmlns:a16="http://schemas.microsoft.com/office/drawing/2014/main" id="{B228254C-C925-528A-9F35-4E66CE694296}"/>
              </a:ext>
            </a:extLst>
          </p:cNvPr>
          <p:cNvGrpSpPr/>
          <p:nvPr/>
        </p:nvGrpSpPr>
        <p:grpSpPr>
          <a:xfrm>
            <a:off x="774316" y="1297625"/>
            <a:ext cx="2393378" cy="580183"/>
            <a:chOff x="0" y="0"/>
            <a:chExt cx="2186727" cy="545838"/>
          </a:xfrm>
        </p:grpSpPr>
        <p:sp>
          <p:nvSpPr>
            <p:cNvPr id="31" name="Freeform 5">
              <a:extLst>
                <a:ext uri="{FF2B5EF4-FFF2-40B4-BE49-F238E27FC236}">
                  <a16:creationId xmlns:a16="http://schemas.microsoft.com/office/drawing/2014/main" id="{7D8D3857-9A34-37C9-485D-D21F7F9C7F50}"/>
                </a:ext>
              </a:extLst>
            </p:cNvPr>
            <p:cNvSpPr/>
            <p:nvPr/>
          </p:nvSpPr>
          <p:spPr>
            <a:xfrm>
              <a:off x="0" y="0"/>
              <a:ext cx="2186727" cy="545838"/>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32" name="TextBox 6">
              <a:extLst>
                <a:ext uri="{FF2B5EF4-FFF2-40B4-BE49-F238E27FC236}">
                  <a16:creationId xmlns:a16="http://schemas.microsoft.com/office/drawing/2014/main" id="{4B022069-739A-4419-E2B3-5E6388A775F3}"/>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33" name="TextBox 6">
            <a:extLst>
              <a:ext uri="{FF2B5EF4-FFF2-40B4-BE49-F238E27FC236}">
                <a16:creationId xmlns:a16="http://schemas.microsoft.com/office/drawing/2014/main" id="{ABB13DFB-E51F-11BF-823D-E0ADC27D70DB}"/>
              </a:ext>
            </a:extLst>
          </p:cNvPr>
          <p:cNvSpPr txBox="1"/>
          <p:nvPr/>
        </p:nvSpPr>
        <p:spPr>
          <a:xfrm>
            <a:off x="905158" y="1356129"/>
            <a:ext cx="2262535" cy="418063"/>
          </a:xfrm>
          <a:prstGeom prst="rect">
            <a:avLst/>
          </a:prstGeom>
        </p:spPr>
        <p:txBody>
          <a:bodyPr wrap="square" lIns="0" tIns="0" rIns="0" bIns="0" rtlCol="0" anchor="t">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IN" sz="2000" b="1" i="0" u="none" strike="noStrike" kern="1200" cap="none" spc="0" normalizeH="0" baseline="0" noProof="0" dirty="0">
                <a:ln>
                  <a:noFill/>
                </a:ln>
                <a:solidFill>
                  <a:srgbClr val="1F497D"/>
                </a:solidFill>
                <a:effectLst/>
                <a:uLnTx/>
                <a:uFillTx/>
                <a:latin typeface="Poppins" panose="00000500000000000000" pitchFamily="2" charset="0"/>
                <a:ea typeface="Times New Roman" panose="02020603050405020304" pitchFamily="18" charset="0"/>
                <a:cs typeface="Poppins" panose="00000500000000000000" pitchFamily="2" charset="0"/>
              </a:rPr>
              <a:t>Home Web Page</a:t>
            </a:r>
          </a:p>
        </p:txBody>
      </p:sp>
      <p:pic>
        <p:nvPicPr>
          <p:cNvPr id="5" name="Picture 4">
            <a:extLst>
              <a:ext uri="{FF2B5EF4-FFF2-40B4-BE49-F238E27FC236}">
                <a16:creationId xmlns:a16="http://schemas.microsoft.com/office/drawing/2014/main" id="{1FF99C10-5C2F-C09D-DA32-CB90385035DC}"/>
              </a:ext>
            </a:extLst>
          </p:cNvPr>
          <p:cNvPicPr>
            <a:picLocks noChangeAspect="1"/>
          </p:cNvPicPr>
          <p:nvPr/>
        </p:nvPicPr>
        <p:blipFill>
          <a:blip r:embed="rId3"/>
          <a:stretch>
            <a:fillRect/>
          </a:stretch>
        </p:blipFill>
        <p:spPr>
          <a:xfrm>
            <a:off x="1167912" y="2768370"/>
            <a:ext cx="2419350" cy="3133725"/>
          </a:xfrm>
          <a:prstGeom prst="rect">
            <a:avLst/>
          </a:prstGeom>
        </p:spPr>
      </p:pic>
      <p:pic>
        <p:nvPicPr>
          <p:cNvPr id="8" name="Picture 7">
            <a:extLst>
              <a:ext uri="{FF2B5EF4-FFF2-40B4-BE49-F238E27FC236}">
                <a16:creationId xmlns:a16="http://schemas.microsoft.com/office/drawing/2014/main" id="{EB7B1E3C-ADA3-885B-996C-35FF207F38C9}"/>
              </a:ext>
            </a:extLst>
          </p:cNvPr>
          <p:cNvPicPr>
            <a:picLocks noChangeAspect="1"/>
          </p:cNvPicPr>
          <p:nvPr/>
        </p:nvPicPr>
        <p:blipFill>
          <a:blip r:embed="rId4"/>
          <a:stretch>
            <a:fillRect/>
          </a:stretch>
        </p:blipFill>
        <p:spPr>
          <a:xfrm>
            <a:off x="4114433" y="2768371"/>
            <a:ext cx="7058025" cy="3133725"/>
          </a:xfrm>
          <a:prstGeom prst="rect">
            <a:avLst/>
          </a:prstGeom>
        </p:spPr>
      </p:pic>
    </p:spTree>
    <p:extLst>
      <p:ext uri="{BB962C8B-B14F-4D97-AF65-F5344CB8AC3E}">
        <p14:creationId xmlns:p14="http://schemas.microsoft.com/office/powerpoint/2010/main" val="18025677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rotWithShape="1">
          <a:gsLst>
            <a:gs pos="0">
              <a:srgbClr val="4874B0">
                <a:alpha val="100000"/>
              </a:srgbClr>
            </a:gs>
            <a:gs pos="100000">
              <a:srgbClr val="053371">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4" name="Freeform 4"/>
          <p:cNvSpPr/>
          <p:nvPr/>
        </p:nvSpPr>
        <p:spPr>
          <a:xfrm rot="-5400000" flipV="1">
            <a:off x="10118007" y="-835966"/>
            <a:ext cx="1813931" cy="3485863"/>
          </a:xfrm>
          <a:custGeom>
            <a:avLst/>
            <a:gdLst/>
            <a:ahLst/>
            <a:cxnLst/>
            <a:rect l="l" t="t" r="r" b="b"/>
            <a:pathLst>
              <a:path w="2720897" h="5228794">
                <a:moveTo>
                  <a:pt x="0" y="5228795"/>
                </a:moveTo>
                <a:lnTo>
                  <a:pt x="2720897" y="5228795"/>
                </a:lnTo>
                <a:lnTo>
                  <a:pt x="2720897" y="0"/>
                </a:lnTo>
                <a:lnTo>
                  <a:pt x="0" y="0"/>
                </a:lnTo>
                <a:lnTo>
                  <a:pt x="0" y="5228795"/>
                </a:lnTo>
                <a:close/>
              </a:path>
            </a:pathLst>
          </a:custGeom>
          <a:blipFill>
            <a:blip r:embed="rId3"/>
            <a:stretch>
              <a:fillRect/>
            </a:stretch>
          </a:blipFill>
        </p:spPr>
      </p:sp>
      <p:sp>
        <p:nvSpPr>
          <p:cNvPr id="7" name="Freeform 7"/>
          <p:cNvSpPr/>
          <p:nvPr/>
        </p:nvSpPr>
        <p:spPr>
          <a:xfrm rot="-5400000">
            <a:off x="260063" y="-980979"/>
            <a:ext cx="1813931" cy="3485863"/>
          </a:xfrm>
          <a:custGeom>
            <a:avLst/>
            <a:gdLst/>
            <a:ahLst/>
            <a:cxnLst/>
            <a:rect l="l" t="t" r="r" b="b"/>
            <a:pathLst>
              <a:path w="2720897" h="5228794">
                <a:moveTo>
                  <a:pt x="0" y="0"/>
                </a:moveTo>
                <a:lnTo>
                  <a:pt x="2720897" y="0"/>
                </a:lnTo>
                <a:lnTo>
                  <a:pt x="2720897" y="5228794"/>
                </a:lnTo>
                <a:lnTo>
                  <a:pt x="0" y="5228794"/>
                </a:lnTo>
                <a:lnTo>
                  <a:pt x="0" y="0"/>
                </a:lnTo>
                <a:close/>
              </a:path>
            </a:pathLst>
          </a:custGeom>
          <a:blipFill>
            <a:blip r:embed="rId3"/>
            <a:stretch>
              <a:fillRect/>
            </a:stretch>
          </a:blipFill>
        </p:spPr>
      </p:sp>
      <p:sp>
        <p:nvSpPr>
          <p:cNvPr id="40" name="TextBox 6">
            <a:extLst>
              <a:ext uri="{FF2B5EF4-FFF2-40B4-BE49-F238E27FC236}">
                <a16:creationId xmlns:a16="http://schemas.microsoft.com/office/drawing/2014/main" id="{EF0FA61F-EEBA-40BD-49D3-75FAB0F12989}"/>
              </a:ext>
            </a:extLst>
          </p:cNvPr>
          <p:cNvSpPr txBox="1"/>
          <p:nvPr/>
        </p:nvSpPr>
        <p:spPr>
          <a:xfrm>
            <a:off x="9024308" y="1803551"/>
            <a:ext cx="5513269" cy="466439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10" name="Group 4">
            <a:extLst>
              <a:ext uri="{FF2B5EF4-FFF2-40B4-BE49-F238E27FC236}">
                <a16:creationId xmlns:a16="http://schemas.microsoft.com/office/drawing/2014/main" id="{D08A2A86-4075-8833-3E5D-73F22B59880D}"/>
              </a:ext>
            </a:extLst>
          </p:cNvPr>
          <p:cNvGrpSpPr/>
          <p:nvPr/>
        </p:nvGrpSpPr>
        <p:grpSpPr>
          <a:xfrm>
            <a:off x="3658193" y="330081"/>
            <a:ext cx="5260724" cy="580183"/>
            <a:chOff x="0" y="0"/>
            <a:chExt cx="2186727" cy="545838"/>
          </a:xfrm>
        </p:grpSpPr>
        <p:sp>
          <p:nvSpPr>
            <p:cNvPr id="11" name="Freeform 5">
              <a:extLst>
                <a:ext uri="{FF2B5EF4-FFF2-40B4-BE49-F238E27FC236}">
                  <a16:creationId xmlns:a16="http://schemas.microsoft.com/office/drawing/2014/main" id="{74D939D2-1049-716D-B7ED-B2327BB3A6F5}"/>
                </a:ext>
              </a:extLst>
            </p:cNvPr>
            <p:cNvSpPr/>
            <p:nvPr/>
          </p:nvSpPr>
          <p:spPr>
            <a:xfrm>
              <a:off x="0" y="0"/>
              <a:ext cx="2186727" cy="545838"/>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12" name="TextBox 6">
              <a:extLst>
                <a:ext uri="{FF2B5EF4-FFF2-40B4-BE49-F238E27FC236}">
                  <a16:creationId xmlns:a16="http://schemas.microsoft.com/office/drawing/2014/main" id="{BCA0A7CC-DE61-1F25-DA57-9B206C1DE119}"/>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4" name="TextBox 6">
            <a:extLst>
              <a:ext uri="{FF2B5EF4-FFF2-40B4-BE49-F238E27FC236}">
                <a16:creationId xmlns:a16="http://schemas.microsoft.com/office/drawing/2014/main" id="{625E2683-566B-0693-8726-6468B97A486B}"/>
              </a:ext>
            </a:extLst>
          </p:cNvPr>
          <p:cNvSpPr txBox="1"/>
          <p:nvPr/>
        </p:nvSpPr>
        <p:spPr>
          <a:xfrm>
            <a:off x="3789034" y="388585"/>
            <a:ext cx="5129883" cy="418063"/>
          </a:xfrm>
          <a:prstGeom prst="rect">
            <a:avLst/>
          </a:prstGeom>
        </p:spPr>
        <p:txBody>
          <a:bodyPr wrap="square" lIns="0" tIns="0" rIns="0" bIns="0" rtlCol="0" anchor="t">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IN" sz="2000" b="1" i="0" u="none" strike="noStrike" kern="1200" cap="none" spc="0" normalizeH="0" baseline="0" noProof="0" dirty="0">
                <a:ln>
                  <a:noFill/>
                </a:ln>
                <a:solidFill>
                  <a:srgbClr val="1F497D"/>
                </a:solidFill>
                <a:effectLst/>
                <a:uLnTx/>
                <a:uFillTx/>
                <a:latin typeface="Poppins" panose="00000500000000000000" pitchFamily="2" charset="0"/>
                <a:ea typeface="Times New Roman" panose="02020603050405020304" pitchFamily="18" charset="0"/>
                <a:cs typeface="Poppins" panose="00000500000000000000" pitchFamily="2" charset="0"/>
              </a:rPr>
              <a:t>Basic SEO Analysis for Home Web Page</a:t>
            </a:r>
          </a:p>
        </p:txBody>
      </p:sp>
      <p:graphicFrame>
        <p:nvGraphicFramePr>
          <p:cNvPr id="5" name="Table 5">
            <a:extLst>
              <a:ext uri="{FF2B5EF4-FFF2-40B4-BE49-F238E27FC236}">
                <a16:creationId xmlns:a16="http://schemas.microsoft.com/office/drawing/2014/main" id="{FCEEEABF-E33B-B686-7A5D-8CB39EA3FB16}"/>
              </a:ext>
            </a:extLst>
          </p:cNvPr>
          <p:cNvGraphicFramePr>
            <a:graphicFrameLocks noGrp="1"/>
          </p:cNvGraphicFramePr>
          <p:nvPr>
            <p:extLst>
              <p:ext uri="{D42A27DB-BD31-4B8C-83A1-F6EECF244321}">
                <p14:modId xmlns:p14="http://schemas.microsoft.com/office/powerpoint/2010/main" val="3550129348"/>
              </p:ext>
            </p:extLst>
          </p:nvPr>
        </p:nvGraphicFramePr>
        <p:xfrm>
          <a:off x="785743" y="1116722"/>
          <a:ext cx="10620513" cy="5465037"/>
        </p:xfrm>
        <a:graphic>
          <a:graphicData uri="http://schemas.openxmlformats.org/drawingml/2006/table">
            <a:tbl>
              <a:tblPr firstRow="1" bandRow="1">
                <a:tableStyleId>{5C22544A-7EE6-4342-B048-85BDC9FD1C3A}</a:tableStyleId>
              </a:tblPr>
              <a:tblGrid>
                <a:gridCol w="2925487">
                  <a:extLst>
                    <a:ext uri="{9D8B030D-6E8A-4147-A177-3AD203B41FA5}">
                      <a16:colId xmlns:a16="http://schemas.microsoft.com/office/drawing/2014/main" val="3537439149"/>
                    </a:ext>
                  </a:extLst>
                </a:gridCol>
                <a:gridCol w="970671">
                  <a:extLst>
                    <a:ext uri="{9D8B030D-6E8A-4147-A177-3AD203B41FA5}">
                      <a16:colId xmlns:a16="http://schemas.microsoft.com/office/drawing/2014/main" val="1196916023"/>
                    </a:ext>
                  </a:extLst>
                </a:gridCol>
                <a:gridCol w="6724355">
                  <a:extLst>
                    <a:ext uri="{9D8B030D-6E8A-4147-A177-3AD203B41FA5}">
                      <a16:colId xmlns:a16="http://schemas.microsoft.com/office/drawing/2014/main" val="45539890"/>
                    </a:ext>
                  </a:extLst>
                </a:gridCol>
              </a:tblGrid>
              <a:tr h="413517">
                <a:tc>
                  <a:txBody>
                    <a:bodyPr/>
                    <a:lstStyle/>
                    <a:p>
                      <a:pPr algn="ctr"/>
                      <a:r>
                        <a:rPr lang="en-US" sz="2000" dirty="0"/>
                        <a:t>Metrics</a:t>
                      </a:r>
                      <a:endParaRPr lang="en-IN" sz="2000" dirty="0"/>
                    </a:p>
                  </a:txBody>
                  <a:tcPr/>
                </a:tc>
                <a:tc>
                  <a:txBody>
                    <a:bodyPr/>
                    <a:lstStyle/>
                    <a:p>
                      <a:pPr algn="ctr"/>
                      <a:r>
                        <a:rPr lang="en-US" sz="2000" dirty="0"/>
                        <a:t>Tests</a:t>
                      </a:r>
                      <a:endParaRPr lang="en-IN" sz="2000" dirty="0"/>
                    </a:p>
                  </a:txBody>
                  <a:tcPr/>
                </a:tc>
                <a:tc>
                  <a:txBody>
                    <a:bodyPr/>
                    <a:lstStyle/>
                    <a:p>
                      <a:pPr algn="ctr"/>
                      <a:r>
                        <a:rPr lang="en-US" sz="2000" dirty="0"/>
                        <a:t>Explanations</a:t>
                      </a:r>
                      <a:endParaRPr lang="en-IN" sz="2000" dirty="0"/>
                    </a:p>
                  </a:txBody>
                  <a:tcPr/>
                </a:tc>
                <a:extLst>
                  <a:ext uri="{0D108BD9-81ED-4DB2-BD59-A6C34878D82A}">
                    <a16:rowId xmlns:a16="http://schemas.microsoft.com/office/drawing/2014/main" val="2895864743"/>
                  </a:ext>
                </a:extLst>
              </a:tr>
              <a:tr h="531360">
                <a:tc>
                  <a:txBody>
                    <a:bodyPr/>
                    <a:lstStyle/>
                    <a:p>
                      <a:pPr algn="l"/>
                      <a:r>
                        <a:rPr lang="en-US" sz="1600" b="1" dirty="0"/>
                        <a:t>Keywords</a:t>
                      </a:r>
                      <a:endParaRPr lang="en-IN" sz="1600" b="1" dirty="0"/>
                    </a:p>
                  </a:txBody>
                  <a:tcPr anchor="ctr"/>
                </a:tc>
                <a:tc>
                  <a:txBody>
                    <a:bodyPr/>
                    <a:lstStyle/>
                    <a:p>
                      <a:pPr algn="ctr"/>
                      <a:endParaRPr lang="en-IN" sz="1600" b="1" dirty="0"/>
                    </a:p>
                  </a:txBody>
                  <a:tcPr/>
                </a:tc>
                <a:tc>
                  <a:txBody>
                    <a:bodyPr/>
                    <a:lstStyle/>
                    <a:p>
                      <a:pPr algn="l"/>
                      <a:r>
                        <a:rPr lang="en-US" sz="1400" b="1" dirty="0"/>
                        <a:t>Smartphones, repair, Chennai, service, center, solutions, phone, parts, smartphone, repairs.</a:t>
                      </a:r>
                      <a:endParaRPr lang="en-IN" sz="1400" b="1" dirty="0"/>
                    </a:p>
                  </a:txBody>
                  <a:tcPr/>
                </a:tc>
                <a:extLst>
                  <a:ext uri="{0D108BD9-81ED-4DB2-BD59-A6C34878D82A}">
                    <a16:rowId xmlns:a16="http://schemas.microsoft.com/office/drawing/2014/main" val="3138227522"/>
                  </a:ext>
                </a:extLst>
              </a:tr>
              <a:tr h="531360">
                <a:tc>
                  <a:txBody>
                    <a:bodyPr/>
                    <a:lstStyle/>
                    <a:p>
                      <a:pPr algn="l"/>
                      <a:r>
                        <a:rPr lang="en-US" sz="1600" b="1" kern="1200" dirty="0">
                          <a:solidFill>
                            <a:schemeClr val="dk1"/>
                          </a:solidFill>
                          <a:latin typeface="+mn-lt"/>
                          <a:ea typeface="+mn-ea"/>
                          <a:cs typeface="+mn-cs"/>
                        </a:rPr>
                        <a:t>SEO Description</a:t>
                      </a:r>
                      <a:endParaRPr lang="en-IN" sz="1600" b="1" kern="1200" dirty="0">
                        <a:solidFill>
                          <a:schemeClr val="dk1"/>
                        </a:solidFill>
                        <a:latin typeface="+mn-lt"/>
                        <a:ea typeface="+mn-ea"/>
                        <a:cs typeface="+mn-cs"/>
                      </a:endParaRPr>
                    </a:p>
                  </a:txBody>
                  <a:tcPr anchor="ctr"/>
                </a:tc>
                <a:tc>
                  <a:txBody>
                    <a:bodyPr/>
                    <a:lstStyle/>
                    <a:p>
                      <a:pPr algn="ctr"/>
                      <a:endParaRPr lang="en-IN" sz="1800" dirty="0"/>
                    </a:p>
                  </a:txBody>
                  <a:tcPr/>
                </a:tc>
                <a:tc>
                  <a:txBody>
                    <a:bodyPr/>
                    <a:lstStyle/>
                    <a:p>
                      <a:pPr algn="l"/>
                      <a:r>
                        <a:rPr lang="en-US" sz="1400" b="1" kern="1200" dirty="0">
                          <a:solidFill>
                            <a:schemeClr val="dk1"/>
                          </a:solidFill>
                          <a:latin typeface="+mn-lt"/>
                          <a:ea typeface="+mn-ea"/>
                          <a:cs typeface="+mn-cs"/>
                        </a:rPr>
                        <a:t>Meta description found with 141 characters. Most Trusted Mobile Service Center in Chennai. Specialists in Oneplus </a:t>
                      </a:r>
                      <a:r>
                        <a:rPr lang="en-IN" sz="1400" b="1" kern="1200" dirty="0">
                          <a:solidFill>
                            <a:schemeClr val="dk1"/>
                          </a:solidFill>
                          <a:latin typeface="+mn-lt"/>
                          <a:ea typeface="+mn-ea"/>
                          <a:cs typeface="+mn-cs"/>
                        </a:rPr>
                        <a:t>Phones, Apple Iphone, Motorola, Samsung Mobile, &amp; Google Pixel services.</a:t>
                      </a:r>
                    </a:p>
                  </a:txBody>
                  <a:tcPr/>
                </a:tc>
                <a:extLst>
                  <a:ext uri="{0D108BD9-81ED-4DB2-BD59-A6C34878D82A}">
                    <a16:rowId xmlns:a16="http://schemas.microsoft.com/office/drawing/2014/main" val="369744070"/>
                  </a:ext>
                </a:extLst>
              </a:tr>
              <a:tr h="531360">
                <a:tc>
                  <a:txBody>
                    <a:bodyPr/>
                    <a:lstStyle/>
                    <a:p>
                      <a:pPr algn="l"/>
                      <a:r>
                        <a:rPr lang="en-US" sz="1600" b="1" kern="1200" dirty="0">
                          <a:solidFill>
                            <a:schemeClr val="dk1"/>
                          </a:solidFill>
                          <a:latin typeface="+mn-lt"/>
                          <a:ea typeface="+mn-ea"/>
                          <a:cs typeface="+mn-cs"/>
                        </a:rPr>
                        <a:t>H1 Heading</a:t>
                      </a:r>
                      <a:endParaRPr lang="en-IN" sz="1600" b="1" kern="1200" dirty="0">
                        <a:solidFill>
                          <a:schemeClr val="dk1"/>
                        </a:solidFill>
                        <a:latin typeface="+mn-lt"/>
                        <a:ea typeface="+mn-ea"/>
                        <a:cs typeface="+mn-cs"/>
                      </a:endParaRPr>
                    </a:p>
                  </a:txBody>
                  <a:tcPr anchor="ctr"/>
                </a:tc>
                <a:tc>
                  <a:txBody>
                    <a:bodyPr/>
                    <a:lstStyle/>
                    <a:p>
                      <a:pPr algn="ctr"/>
                      <a:endParaRPr lang="en-IN" sz="1800" dirty="0"/>
                    </a:p>
                  </a:txBody>
                  <a:tcPr/>
                </a:tc>
                <a:tc>
                  <a:txBody>
                    <a:bodyPr/>
                    <a:lstStyle/>
                    <a:p>
                      <a:pPr algn="l"/>
                      <a:r>
                        <a:rPr lang="en-US" sz="1400" b="1" kern="1200" dirty="0">
                          <a:solidFill>
                            <a:schemeClr val="dk1"/>
                          </a:solidFill>
                          <a:latin typeface="+mn-lt"/>
                          <a:ea typeface="+mn-ea"/>
                          <a:cs typeface="+mn-cs"/>
                        </a:rPr>
                        <a:t>Too many H1 tags found on your homepage (13). For the best SEO results there should be exactly one H1 tag on each page.</a:t>
                      </a:r>
                      <a:endParaRPr lang="en-IN" sz="1400" b="1" kern="1200" dirty="0">
                        <a:solidFill>
                          <a:schemeClr val="dk1"/>
                        </a:solidFill>
                        <a:latin typeface="+mn-lt"/>
                        <a:ea typeface="+mn-ea"/>
                        <a:cs typeface="+mn-cs"/>
                      </a:endParaRPr>
                    </a:p>
                  </a:txBody>
                  <a:tcPr/>
                </a:tc>
                <a:extLst>
                  <a:ext uri="{0D108BD9-81ED-4DB2-BD59-A6C34878D82A}">
                    <a16:rowId xmlns:a16="http://schemas.microsoft.com/office/drawing/2014/main" val="1385470541"/>
                  </a:ext>
                </a:extLst>
              </a:tr>
              <a:tr h="531360">
                <a:tc>
                  <a:txBody>
                    <a:bodyPr/>
                    <a:lstStyle/>
                    <a:p>
                      <a:pPr algn="l"/>
                      <a:r>
                        <a:rPr lang="en-US" sz="1600" b="1" kern="1200" dirty="0">
                          <a:solidFill>
                            <a:schemeClr val="dk1"/>
                          </a:solidFill>
                          <a:latin typeface="+mn-lt"/>
                          <a:ea typeface="+mn-ea"/>
                          <a:cs typeface="+mn-cs"/>
                        </a:rPr>
                        <a:t>H2 Headings</a:t>
                      </a:r>
                      <a:endParaRPr lang="en-IN" sz="1600" b="1" kern="1200" dirty="0">
                        <a:solidFill>
                          <a:schemeClr val="dk1"/>
                        </a:solidFill>
                        <a:latin typeface="+mn-lt"/>
                        <a:ea typeface="+mn-ea"/>
                        <a:cs typeface="+mn-cs"/>
                      </a:endParaRPr>
                    </a:p>
                  </a:txBody>
                  <a:tcPr anchor="ctr"/>
                </a:tc>
                <a:tc>
                  <a:txBody>
                    <a:bodyPr/>
                    <a:lstStyle/>
                    <a:p>
                      <a:pPr algn="ctr"/>
                      <a:endParaRPr lang="en-IN" sz="1600" b="1" kern="1200" dirty="0">
                        <a:solidFill>
                          <a:schemeClr val="dk1"/>
                        </a:solidFill>
                        <a:latin typeface="+mn-lt"/>
                        <a:ea typeface="+mn-ea"/>
                        <a:cs typeface="+mn-cs"/>
                      </a:endParaRPr>
                    </a:p>
                  </a:txBody>
                  <a:tcPr/>
                </a:tc>
                <a:tc>
                  <a:txBody>
                    <a:bodyPr/>
                    <a:lstStyle/>
                    <a:p>
                      <a:pPr algn="l"/>
                      <a:r>
                        <a:rPr lang="en-US" sz="1400" b="1" kern="1200" dirty="0">
                          <a:solidFill>
                            <a:schemeClr val="dk1"/>
                          </a:solidFill>
                          <a:latin typeface="+mn-lt"/>
                          <a:ea typeface="+mn-ea"/>
                          <a:cs typeface="+mn-cs"/>
                        </a:rPr>
                        <a:t>One or more H2 tags were found on your homepage. OUR Branches, Adyar Chennai, Alwarpet Chennai, Ramapuram Chennai, Egmore Chennai.</a:t>
                      </a:r>
                      <a:endParaRPr lang="en-IN" sz="1400" b="1" kern="1200" dirty="0">
                        <a:solidFill>
                          <a:schemeClr val="dk1"/>
                        </a:solidFill>
                        <a:latin typeface="+mn-lt"/>
                        <a:ea typeface="+mn-ea"/>
                        <a:cs typeface="+mn-cs"/>
                      </a:endParaRPr>
                    </a:p>
                  </a:txBody>
                  <a:tcPr/>
                </a:tc>
                <a:extLst>
                  <a:ext uri="{0D108BD9-81ED-4DB2-BD59-A6C34878D82A}">
                    <a16:rowId xmlns:a16="http://schemas.microsoft.com/office/drawing/2014/main" val="4133441620"/>
                  </a:ext>
                </a:extLst>
              </a:tr>
              <a:tr h="531360">
                <a:tc>
                  <a:txBody>
                    <a:bodyPr/>
                    <a:lstStyle/>
                    <a:p>
                      <a:pPr algn="l"/>
                      <a:r>
                        <a:rPr lang="en-US" sz="1600" b="1" kern="1200" dirty="0">
                          <a:solidFill>
                            <a:schemeClr val="dk1"/>
                          </a:solidFill>
                          <a:latin typeface="+mn-lt"/>
                          <a:ea typeface="+mn-ea"/>
                          <a:cs typeface="+mn-cs"/>
                        </a:rPr>
                        <a:t>Image ALT Attributes</a:t>
                      </a:r>
                      <a:endParaRPr lang="en-IN" sz="1600" b="1" kern="1200" dirty="0">
                        <a:solidFill>
                          <a:schemeClr val="dk1"/>
                        </a:solidFill>
                        <a:latin typeface="+mn-lt"/>
                        <a:ea typeface="+mn-ea"/>
                        <a:cs typeface="+mn-cs"/>
                      </a:endParaRPr>
                    </a:p>
                  </a:txBody>
                  <a:tcPr anchor="ctr"/>
                </a:tc>
                <a:tc>
                  <a:txBody>
                    <a:bodyPr/>
                    <a:lstStyle/>
                    <a:p>
                      <a:pPr algn="ctr"/>
                      <a:endParaRPr lang="en-IN" sz="1800" dirty="0"/>
                    </a:p>
                  </a:txBody>
                  <a:tcPr/>
                </a:tc>
                <a:tc>
                  <a:txBody>
                    <a:bodyPr/>
                    <a:lstStyle/>
                    <a:p>
                      <a:pPr algn="l"/>
                      <a:r>
                        <a:rPr lang="en-US" sz="1400" b="1" kern="1200" dirty="0">
                          <a:solidFill>
                            <a:schemeClr val="dk1"/>
                          </a:solidFill>
                          <a:latin typeface="+mn-lt"/>
                          <a:ea typeface="+mn-ea"/>
                          <a:cs typeface="+mn-cs"/>
                        </a:rPr>
                        <a:t>Some images on homepage have no alt attribute. (6) – To check the images for missing alt tags, and to add useful descriptions to each image.  To add the keywords or synonyms in a natural way.</a:t>
                      </a:r>
                      <a:endParaRPr lang="en-IN" sz="1400" b="1" kern="1200" dirty="0">
                        <a:solidFill>
                          <a:schemeClr val="dk1"/>
                        </a:solidFill>
                        <a:latin typeface="+mn-lt"/>
                        <a:ea typeface="+mn-ea"/>
                        <a:cs typeface="+mn-cs"/>
                      </a:endParaRPr>
                    </a:p>
                  </a:txBody>
                  <a:tcPr/>
                </a:tc>
                <a:extLst>
                  <a:ext uri="{0D108BD9-81ED-4DB2-BD59-A6C34878D82A}">
                    <a16:rowId xmlns:a16="http://schemas.microsoft.com/office/drawing/2014/main" val="2423413953"/>
                  </a:ext>
                </a:extLst>
              </a:tr>
              <a:tr h="531360">
                <a:tc>
                  <a:txBody>
                    <a:bodyPr/>
                    <a:lstStyle/>
                    <a:p>
                      <a:pPr algn="l"/>
                      <a:r>
                        <a:rPr lang="en-US" sz="1600" b="1" kern="1200" dirty="0">
                          <a:solidFill>
                            <a:schemeClr val="dk1"/>
                          </a:solidFill>
                          <a:latin typeface="+mn-lt"/>
                          <a:ea typeface="+mn-ea"/>
                          <a:cs typeface="+mn-cs"/>
                        </a:rPr>
                        <a:t>Keywords in Title &amp; Description</a:t>
                      </a:r>
                      <a:endParaRPr lang="en-IN" sz="1600" b="1" kern="1200" dirty="0">
                        <a:solidFill>
                          <a:schemeClr val="dk1"/>
                        </a:solidFill>
                        <a:latin typeface="+mn-lt"/>
                        <a:ea typeface="+mn-ea"/>
                        <a:cs typeface="+mn-cs"/>
                      </a:endParaRPr>
                    </a:p>
                  </a:txBody>
                  <a:tcPr anchor="ctr"/>
                </a:tc>
                <a:tc>
                  <a:txBody>
                    <a:bodyPr/>
                    <a:lstStyle/>
                    <a:p>
                      <a:pPr algn="ctr"/>
                      <a:endParaRPr lang="en-IN" sz="1800" dirty="0"/>
                    </a:p>
                  </a:txBody>
                  <a:tcPr/>
                </a:tc>
                <a:tc>
                  <a:txBody>
                    <a:bodyPr/>
                    <a:lstStyle/>
                    <a:p>
                      <a:pPr algn="l"/>
                      <a:r>
                        <a:rPr lang="en-US" sz="1400" b="1" kern="1200" dirty="0">
                          <a:solidFill>
                            <a:schemeClr val="dk1"/>
                          </a:solidFill>
                          <a:latin typeface="+mn-lt"/>
                          <a:ea typeface="+mn-ea"/>
                          <a:cs typeface="+mn-cs"/>
                        </a:rPr>
                        <a:t>One or more common keywords were found in the title and description of your homepage.</a:t>
                      </a:r>
                    </a:p>
                    <a:p>
                      <a:pPr algn="l"/>
                      <a:r>
                        <a:rPr lang="en-US" sz="1400" b="1" kern="1200" dirty="0">
                          <a:solidFill>
                            <a:schemeClr val="dk1"/>
                          </a:solidFill>
                          <a:latin typeface="+mn-lt"/>
                          <a:ea typeface="+mn-ea"/>
                          <a:cs typeface="+mn-cs"/>
                        </a:rPr>
                        <a:t>Title – Chennai, service, center, solutions</a:t>
                      </a:r>
                    </a:p>
                    <a:p>
                      <a:pPr algn="l"/>
                      <a:r>
                        <a:rPr lang="en-US" sz="1400" b="1" kern="1200" dirty="0">
                          <a:solidFill>
                            <a:schemeClr val="dk1"/>
                          </a:solidFill>
                          <a:latin typeface="+mn-lt"/>
                          <a:ea typeface="+mn-ea"/>
                          <a:cs typeface="+mn-cs"/>
                        </a:rPr>
                        <a:t>Description – Chennai, service, center, phone</a:t>
                      </a:r>
                      <a:endParaRPr lang="en-IN" sz="1400" b="1" kern="1200" dirty="0">
                        <a:solidFill>
                          <a:schemeClr val="dk1"/>
                        </a:solidFill>
                        <a:latin typeface="+mn-lt"/>
                        <a:ea typeface="+mn-ea"/>
                        <a:cs typeface="+mn-cs"/>
                      </a:endParaRPr>
                    </a:p>
                  </a:txBody>
                  <a:tcPr/>
                </a:tc>
                <a:extLst>
                  <a:ext uri="{0D108BD9-81ED-4DB2-BD59-A6C34878D82A}">
                    <a16:rowId xmlns:a16="http://schemas.microsoft.com/office/drawing/2014/main" val="3674212919"/>
                  </a:ext>
                </a:extLst>
              </a:tr>
              <a:tr h="531360">
                <a:tc>
                  <a:txBody>
                    <a:bodyPr/>
                    <a:lstStyle/>
                    <a:p>
                      <a:pPr algn="l"/>
                      <a:r>
                        <a:rPr lang="en-US" sz="1600" b="1" kern="1200" dirty="0">
                          <a:solidFill>
                            <a:schemeClr val="dk1"/>
                          </a:solidFill>
                          <a:latin typeface="+mn-lt"/>
                          <a:ea typeface="+mn-ea"/>
                          <a:cs typeface="+mn-cs"/>
                        </a:rPr>
                        <a:t>Links Ratio</a:t>
                      </a:r>
                      <a:endParaRPr lang="en-IN" sz="1600" b="1" kern="1200" dirty="0">
                        <a:solidFill>
                          <a:schemeClr val="dk1"/>
                        </a:solidFill>
                        <a:latin typeface="+mn-lt"/>
                        <a:ea typeface="+mn-ea"/>
                        <a:cs typeface="+mn-cs"/>
                      </a:endParaRPr>
                    </a:p>
                  </a:txBody>
                  <a:tcPr anchor="ctr"/>
                </a:tc>
                <a:tc>
                  <a:txBody>
                    <a:bodyPr/>
                    <a:lstStyle/>
                    <a:p>
                      <a:pPr algn="ctr"/>
                      <a:endParaRPr lang="en-IN" sz="1800" dirty="0"/>
                    </a:p>
                  </a:txBody>
                  <a:tcPr/>
                </a:tc>
                <a:tc>
                  <a:txBody>
                    <a:bodyPr/>
                    <a:lstStyle/>
                    <a:p>
                      <a:pPr algn="l"/>
                      <a:r>
                        <a:rPr lang="en-US" sz="1400" b="1" kern="1200" dirty="0">
                          <a:solidFill>
                            <a:schemeClr val="dk1"/>
                          </a:solidFill>
                          <a:latin typeface="+mn-lt"/>
                          <a:ea typeface="+mn-ea"/>
                          <a:cs typeface="+mn-cs"/>
                        </a:rPr>
                        <a:t>Homepage has a correct number of internal and external links. 15 internal and 0 external links.</a:t>
                      </a:r>
                      <a:endParaRPr lang="en-IN" sz="1400" b="1" kern="1200" dirty="0">
                        <a:solidFill>
                          <a:schemeClr val="dk1"/>
                        </a:solidFill>
                        <a:latin typeface="+mn-lt"/>
                        <a:ea typeface="+mn-ea"/>
                        <a:cs typeface="+mn-cs"/>
                      </a:endParaRPr>
                    </a:p>
                  </a:txBody>
                  <a:tcPr/>
                </a:tc>
                <a:extLst>
                  <a:ext uri="{0D108BD9-81ED-4DB2-BD59-A6C34878D82A}">
                    <a16:rowId xmlns:a16="http://schemas.microsoft.com/office/drawing/2014/main" val="757643603"/>
                  </a:ext>
                </a:extLst>
              </a:tr>
              <a:tr h="185256">
                <a:tc>
                  <a:txBody>
                    <a:bodyPr/>
                    <a:lstStyle/>
                    <a:p>
                      <a:pPr algn="l"/>
                      <a:r>
                        <a:rPr lang="en-US" sz="1600" b="1" kern="1200" dirty="0">
                          <a:solidFill>
                            <a:schemeClr val="dk1"/>
                          </a:solidFill>
                          <a:latin typeface="+mn-lt"/>
                          <a:ea typeface="+mn-ea"/>
                          <a:cs typeface="+mn-cs"/>
                        </a:rPr>
                        <a:t>SEO Title</a:t>
                      </a:r>
                      <a:endParaRPr lang="en-IN" sz="1600" b="1" kern="1200" dirty="0">
                        <a:solidFill>
                          <a:schemeClr val="dk1"/>
                        </a:solidFill>
                        <a:latin typeface="+mn-lt"/>
                        <a:ea typeface="+mn-ea"/>
                        <a:cs typeface="+mn-cs"/>
                      </a:endParaRPr>
                    </a:p>
                  </a:txBody>
                  <a:tcPr anchor="ctr"/>
                </a:tc>
                <a:tc>
                  <a:txBody>
                    <a:bodyPr/>
                    <a:lstStyle/>
                    <a:p>
                      <a:pPr algn="ctr"/>
                      <a:endParaRPr lang="en-IN" sz="1800" dirty="0"/>
                    </a:p>
                  </a:txBody>
                  <a:tcPr/>
                </a:tc>
                <a:tc>
                  <a:txBody>
                    <a:bodyPr/>
                    <a:lstStyle/>
                    <a:p>
                      <a:pPr algn="l"/>
                      <a:r>
                        <a:rPr lang="en-US" sz="1400" b="1" kern="1200" dirty="0">
                          <a:solidFill>
                            <a:schemeClr val="dk1"/>
                          </a:solidFill>
                          <a:latin typeface="+mn-lt"/>
                          <a:ea typeface="+mn-ea"/>
                          <a:cs typeface="+mn-cs"/>
                        </a:rPr>
                        <a:t>The title of the homepage has 46 characters which is good.</a:t>
                      </a:r>
                      <a:br>
                        <a:rPr lang="en-US" sz="1400" b="1" kern="1200" dirty="0">
                          <a:solidFill>
                            <a:schemeClr val="dk1"/>
                          </a:solidFill>
                          <a:latin typeface="+mn-lt"/>
                          <a:ea typeface="+mn-ea"/>
                          <a:cs typeface="+mn-cs"/>
                        </a:rPr>
                      </a:br>
                      <a:r>
                        <a:rPr lang="en-US" sz="1400" b="1" kern="1200" dirty="0">
                          <a:solidFill>
                            <a:schemeClr val="dk1"/>
                          </a:solidFill>
                          <a:latin typeface="+mn-lt"/>
                          <a:ea typeface="+mn-ea"/>
                          <a:cs typeface="+mn-cs"/>
                        </a:rPr>
                        <a:t>MMS Solutions Mobile Service Center In Chennai</a:t>
                      </a:r>
                      <a:endParaRPr lang="en-IN" sz="1400" b="1" kern="1200" dirty="0">
                        <a:solidFill>
                          <a:schemeClr val="dk1"/>
                        </a:solidFill>
                        <a:latin typeface="+mn-lt"/>
                        <a:ea typeface="+mn-ea"/>
                        <a:cs typeface="+mn-cs"/>
                      </a:endParaRPr>
                    </a:p>
                  </a:txBody>
                  <a:tcPr/>
                </a:tc>
                <a:extLst>
                  <a:ext uri="{0D108BD9-81ED-4DB2-BD59-A6C34878D82A}">
                    <a16:rowId xmlns:a16="http://schemas.microsoft.com/office/drawing/2014/main" val="2724283753"/>
                  </a:ext>
                </a:extLst>
              </a:tr>
            </a:tbl>
          </a:graphicData>
        </a:graphic>
      </p:graphicFrame>
      <p:pic>
        <p:nvPicPr>
          <p:cNvPr id="8" name="Graphic 7" descr="Checkmark with solid fill">
            <a:extLst>
              <a:ext uri="{FF2B5EF4-FFF2-40B4-BE49-F238E27FC236}">
                <a16:creationId xmlns:a16="http://schemas.microsoft.com/office/drawing/2014/main" id="{1980DA75-7007-EFD1-8350-8173DE14072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26152" y="5547723"/>
            <a:ext cx="457200" cy="457200"/>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19" name="Graphic 18" descr="Checkmark with solid fill">
            <a:extLst>
              <a:ext uri="{FF2B5EF4-FFF2-40B4-BE49-F238E27FC236}">
                <a16:creationId xmlns:a16="http://schemas.microsoft.com/office/drawing/2014/main" id="{7C11644B-121F-BC00-81CD-9D6045845FA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26152" y="2233444"/>
            <a:ext cx="457200" cy="457200"/>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20" name="Graphic 19" descr="Checkmark with solid fill">
            <a:extLst>
              <a:ext uri="{FF2B5EF4-FFF2-40B4-BE49-F238E27FC236}">
                <a16:creationId xmlns:a16="http://schemas.microsoft.com/office/drawing/2014/main" id="{5E524FBA-B6ED-11B6-BC30-6D1C9287576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26152" y="3370195"/>
            <a:ext cx="457200" cy="457200"/>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21" name="Graphic 20" descr="Checkmark with solid fill">
            <a:extLst>
              <a:ext uri="{FF2B5EF4-FFF2-40B4-BE49-F238E27FC236}">
                <a16:creationId xmlns:a16="http://schemas.microsoft.com/office/drawing/2014/main" id="{3E717AAA-64A0-FB42-6201-F6FA75E4791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26152" y="4831014"/>
            <a:ext cx="457200" cy="457200"/>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22" name="Graphic 21" descr="Checkmark with solid fill">
            <a:extLst>
              <a:ext uri="{FF2B5EF4-FFF2-40B4-BE49-F238E27FC236}">
                <a16:creationId xmlns:a16="http://schemas.microsoft.com/office/drawing/2014/main" id="{DD577F3A-BB41-B37A-D892-345365F5C69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26152" y="6108152"/>
            <a:ext cx="457200" cy="457200"/>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15" name="Graphic 14" descr="Close with solid fill">
            <a:extLst>
              <a:ext uri="{FF2B5EF4-FFF2-40B4-BE49-F238E27FC236}">
                <a16:creationId xmlns:a16="http://schemas.microsoft.com/office/drawing/2014/main" id="{3DA4E8F2-8AFE-51CC-F132-5703FC99DDD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926152" y="2831521"/>
            <a:ext cx="457200" cy="457200"/>
          </a:xfrm>
          <a:prstGeom prst="rect">
            <a:avLst/>
          </a:prstGeom>
        </p:spPr>
      </p:pic>
      <p:pic>
        <p:nvPicPr>
          <p:cNvPr id="25" name="Graphic 24" descr="Close with solid fill">
            <a:extLst>
              <a:ext uri="{FF2B5EF4-FFF2-40B4-BE49-F238E27FC236}">
                <a16:creationId xmlns:a16="http://schemas.microsoft.com/office/drawing/2014/main" id="{9E5892EF-D79A-2662-D336-8315F00401B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926152" y="3952379"/>
            <a:ext cx="457200" cy="457200"/>
          </a:xfrm>
          <a:prstGeom prst="rect">
            <a:avLst/>
          </a:prstGeom>
        </p:spPr>
      </p:pic>
      <p:pic>
        <p:nvPicPr>
          <p:cNvPr id="1026" name="Picture 2" descr="4,000+ Free Exclamation Mark &amp; Attention Images - Pixabay">
            <a:extLst>
              <a:ext uri="{FF2B5EF4-FFF2-40B4-BE49-F238E27FC236}">
                <a16:creationId xmlns:a16="http://schemas.microsoft.com/office/drawing/2014/main" id="{EFB90547-344F-FD61-EB2B-B7ADE7128C2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926152" y="1569786"/>
            <a:ext cx="457200" cy="457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41569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rotWithShape="1">
          <a:gsLst>
            <a:gs pos="0">
              <a:srgbClr val="4874B0">
                <a:alpha val="100000"/>
              </a:srgbClr>
            </a:gs>
            <a:gs pos="100000">
              <a:srgbClr val="053371">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4" name="Freeform 4"/>
          <p:cNvSpPr/>
          <p:nvPr/>
        </p:nvSpPr>
        <p:spPr>
          <a:xfrm rot="-5400000" flipV="1">
            <a:off x="10118007" y="-835966"/>
            <a:ext cx="1813931" cy="3485863"/>
          </a:xfrm>
          <a:custGeom>
            <a:avLst/>
            <a:gdLst/>
            <a:ahLst/>
            <a:cxnLst/>
            <a:rect l="l" t="t" r="r" b="b"/>
            <a:pathLst>
              <a:path w="2720897" h="5228794">
                <a:moveTo>
                  <a:pt x="0" y="5228795"/>
                </a:moveTo>
                <a:lnTo>
                  <a:pt x="2720897" y="5228795"/>
                </a:lnTo>
                <a:lnTo>
                  <a:pt x="2720897" y="0"/>
                </a:lnTo>
                <a:lnTo>
                  <a:pt x="0" y="0"/>
                </a:lnTo>
                <a:lnTo>
                  <a:pt x="0" y="5228795"/>
                </a:lnTo>
                <a:close/>
              </a:path>
            </a:pathLst>
          </a:custGeom>
          <a:blipFill>
            <a:blip r:embed="rId3"/>
            <a:stretch>
              <a:fillRect/>
            </a:stretch>
          </a:blipFill>
        </p:spPr>
      </p:sp>
      <p:sp>
        <p:nvSpPr>
          <p:cNvPr id="7" name="Freeform 7"/>
          <p:cNvSpPr/>
          <p:nvPr/>
        </p:nvSpPr>
        <p:spPr>
          <a:xfrm rot="-5400000">
            <a:off x="260063" y="-980979"/>
            <a:ext cx="1813931" cy="3485863"/>
          </a:xfrm>
          <a:custGeom>
            <a:avLst/>
            <a:gdLst/>
            <a:ahLst/>
            <a:cxnLst/>
            <a:rect l="l" t="t" r="r" b="b"/>
            <a:pathLst>
              <a:path w="2720897" h="5228794">
                <a:moveTo>
                  <a:pt x="0" y="0"/>
                </a:moveTo>
                <a:lnTo>
                  <a:pt x="2720897" y="0"/>
                </a:lnTo>
                <a:lnTo>
                  <a:pt x="2720897" y="5228794"/>
                </a:lnTo>
                <a:lnTo>
                  <a:pt x="0" y="5228794"/>
                </a:lnTo>
                <a:lnTo>
                  <a:pt x="0" y="0"/>
                </a:lnTo>
                <a:close/>
              </a:path>
            </a:pathLst>
          </a:custGeom>
          <a:blipFill>
            <a:blip r:embed="rId3"/>
            <a:stretch>
              <a:fillRect/>
            </a:stretch>
          </a:blipFill>
        </p:spPr>
      </p:sp>
      <p:sp>
        <p:nvSpPr>
          <p:cNvPr id="40" name="TextBox 6">
            <a:extLst>
              <a:ext uri="{FF2B5EF4-FFF2-40B4-BE49-F238E27FC236}">
                <a16:creationId xmlns:a16="http://schemas.microsoft.com/office/drawing/2014/main" id="{EF0FA61F-EEBA-40BD-49D3-75FAB0F12989}"/>
              </a:ext>
            </a:extLst>
          </p:cNvPr>
          <p:cNvSpPr txBox="1"/>
          <p:nvPr/>
        </p:nvSpPr>
        <p:spPr>
          <a:xfrm>
            <a:off x="9024308" y="1803551"/>
            <a:ext cx="5513269" cy="466439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10" name="Group 4">
            <a:extLst>
              <a:ext uri="{FF2B5EF4-FFF2-40B4-BE49-F238E27FC236}">
                <a16:creationId xmlns:a16="http://schemas.microsoft.com/office/drawing/2014/main" id="{D08A2A86-4075-8833-3E5D-73F22B59880D}"/>
              </a:ext>
            </a:extLst>
          </p:cNvPr>
          <p:cNvGrpSpPr/>
          <p:nvPr/>
        </p:nvGrpSpPr>
        <p:grpSpPr>
          <a:xfrm>
            <a:off x="3156942" y="321592"/>
            <a:ext cx="5878116" cy="580183"/>
            <a:chOff x="0" y="0"/>
            <a:chExt cx="2186727" cy="545838"/>
          </a:xfrm>
        </p:grpSpPr>
        <p:sp>
          <p:nvSpPr>
            <p:cNvPr id="11" name="Freeform 5">
              <a:extLst>
                <a:ext uri="{FF2B5EF4-FFF2-40B4-BE49-F238E27FC236}">
                  <a16:creationId xmlns:a16="http://schemas.microsoft.com/office/drawing/2014/main" id="{74D939D2-1049-716D-B7ED-B2327BB3A6F5}"/>
                </a:ext>
              </a:extLst>
            </p:cNvPr>
            <p:cNvSpPr/>
            <p:nvPr/>
          </p:nvSpPr>
          <p:spPr>
            <a:xfrm>
              <a:off x="0" y="0"/>
              <a:ext cx="2186727" cy="545838"/>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12" name="TextBox 6">
              <a:extLst>
                <a:ext uri="{FF2B5EF4-FFF2-40B4-BE49-F238E27FC236}">
                  <a16:creationId xmlns:a16="http://schemas.microsoft.com/office/drawing/2014/main" id="{BCA0A7CC-DE61-1F25-DA57-9B206C1DE119}"/>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4" name="TextBox 6">
            <a:extLst>
              <a:ext uri="{FF2B5EF4-FFF2-40B4-BE49-F238E27FC236}">
                <a16:creationId xmlns:a16="http://schemas.microsoft.com/office/drawing/2014/main" id="{625E2683-566B-0693-8726-6468B97A486B}"/>
              </a:ext>
            </a:extLst>
          </p:cNvPr>
          <p:cNvSpPr txBox="1"/>
          <p:nvPr/>
        </p:nvSpPr>
        <p:spPr>
          <a:xfrm>
            <a:off x="3287783" y="380096"/>
            <a:ext cx="5878116" cy="418063"/>
          </a:xfrm>
          <a:prstGeom prst="rect">
            <a:avLst/>
          </a:prstGeom>
        </p:spPr>
        <p:txBody>
          <a:bodyPr wrap="square" lIns="0" tIns="0" rIns="0" bIns="0" rtlCol="0" anchor="t">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IN" sz="2000" b="1" i="0" u="none" strike="noStrike" kern="1200" cap="none" spc="0" normalizeH="0" baseline="0" noProof="0" dirty="0">
                <a:ln>
                  <a:noFill/>
                </a:ln>
                <a:solidFill>
                  <a:srgbClr val="1F497D"/>
                </a:solidFill>
                <a:effectLst/>
                <a:uLnTx/>
                <a:uFillTx/>
                <a:latin typeface="Poppins" panose="00000500000000000000" pitchFamily="2" charset="0"/>
                <a:ea typeface="Times New Roman" panose="02020603050405020304" pitchFamily="18" charset="0"/>
                <a:cs typeface="Poppins" panose="00000500000000000000" pitchFamily="2" charset="0"/>
              </a:rPr>
              <a:t>Advanced SEO Analysis for Home Web Page</a:t>
            </a:r>
          </a:p>
        </p:txBody>
      </p:sp>
      <p:graphicFrame>
        <p:nvGraphicFramePr>
          <p:cNvPr id="5" name="Table 5">
            <a:extLst>
              <a:ext uri="{FF2B5EF4-FFF2-40B4-BE49-F238E27FC236}">
                <a16:creationId xmlns:a16="http://schemas.microsoft.com/office/drawing/2014/main" id="{FCEEEABF-E33B-B686-7A5D-8CB39EA3FB16}"/>
              </a:ext>
            </a:extLst>
          </p:cNvPr>
          <p:cNvGraphicFramePr>
            <a:graphicFrameLocks noGrp="1"/>
          </p:cNvGraphicFramePr>
          <p:nvPr>
            <p:extLst>
              <p:ext uri="{D42A27DB-BD31-4B8C-83A1-F6EECF244321}">
                <p14:modId xmlns:p14="http://schemas.microsoft.com/office/powerpoint/2010/main" val="2127925551"/>
              </p:ext>
            </p:extLst>
          </p:nvPr>
        </p:nvGraphicFramePr>
        <p:xfrm>
          <a:off x="994923" y="1116723"/>
          <a:ext cx="10172989" cy="5470307"/>
        </p:xfrm>
        <a:graphic>
          <a:graphicData uri="http://schemas.openxmlformats.org/drawingml/2006/table">
            <a:tbl>
              <a:tblPr firstRow="1" bandRow="1">
                <a:tableStyleId>{5C22544A-7EE6-4342-B048-85BDC9FD1C3A}</a:tableStyleId>
              </a:tblPr>
              <a:tblGrid>
                <a:gridCol w="2802214">
                  <a:extLst>
                    <a:ext uri="{9D8B030D-6E8A-4147-A177-3AD203B41FA5}">
                      <a16:colId xmlns:a16="http://schemas.microsoft.com/office/drawing/2014/main" val="3537439149"/>
                    </a:ext>
                  </a:extLst>
                </a:gridCol>
                <a:gridCol w="929769">
                  <a:extLst>
                    <a:ext uri="{9D8B030D-6E8A-4147-A177-3AD203B41FA5}">
                      <a16:colId xmlns:a16="http://schemas.microsoft.com/office/drawing/2014/main" val="1196916023"/>
                    </a:ext>
                  </a:extLst>
                </a:gridCol>
                <a:gridCol w="6441006">
                  <a:extLst>
                    <a:ext uri="{9D8B030D-6E8A-4147-A177-3AD203B41FA5}">
                      <a16:colId xmlns:a16="http://schemas.microsoft.com/office/drawing/2014/main" val="45539890"/>
                    </a:ext>
                  </a:extLst>
                </a:gridCol>
              </a:tblGrid>
              <a:tr h="488334">
                <a:tc>
                  <a:txBody>
                    <a:bodyPr/>
                    <a:lstStyle/>
                    <a:p>
                      <a:pPr algn="ctr"/>
                      <a:r>
                        <a:rPr lang="en-US" sz="2000" dirty="0"/>
                        <a:t>Metrics</a:t>
                      </a:r>
                      <a:endParaRPr lang="en-IN" sz="2000" dirty="0"/>
                    </a:p>
                  </a:txBody>
                  <a:tcPr/>
                </a:tc>
                <a:tc>
                  <a:txBody>
                    <a:bodyPr/>
                    <a:lstStyle/>
                    <a:p>
                      <a:pPr algn="ctr"/>
                      <a:r>
                        <a:rPr lang="en-US" sz="2000" dirty="0"/>
                        <a:t>Tests</a:t>
                      </a:r>
                      <a:endParaRPr lang="en-IN" sz="2000" dirty="0"/>
                    </a:p>
                  </a:txBody>
                  <a:tcPr/>
                </a:tc>
                <a:tc>
                  <a:txBody>
                    <a:bodyPr/>
                    <a:lstStyle/>
                    <a:p>
                      <a:pPr algn="ctr"/>
                      <a:r>
                        <a:rPr lang="en-US" sz="2000" dirty="0"/>
                        <a:t>Explanations</a:t>
                      </a:r>
                      <a:endParaRPr lang="en-IN" sz="2000" dirty="0"/>
                    </a:p>
                  </a:txBody>
                  <a:tcPr/>
                </a:tc>
                <a:extLst>
                  <a:ext uri="{0D108BD9-81ED-4DB2-BD59-A6C34878D82A}">
                    <a16:rowId xmlns:a16="http://schemas.microsoft.com/office/drawing/2014/main" val="2895864743"/>
                  </a:ext>
                </a:extLst>
              </a:tr>
              <a:tr h="949704">
                <a:tc>
                  <a:txBody>
                    <a:bodyPr/>
                    <a:lstStyle/>
                    <a:p>
                      <a:pPr algn="l"/>
                      <a:r>
                        <a:rPr lang="en-US" sz="1600" b="1" dirty="0"/>
                        <a:t>Search Preview</a:t>
                      </a:r>
                      <a:endParaRPr lang="en-IN" sz="1600" b="1" dirty="0"/>
                    </a:p>
                  </a:txBody>
                  <a:tcPr anchor="ctr"/>
                </a:tc>
                <a:tc>
                  <a:txBody>
                    <a:bodyPr/>
                    <a:lstStyle/>
                    <a:p>
                      <a:pPr algn="ctr"/>
                      <a:endParaRPr lang="en-IN" sz="1600" b="1" dirty="0"/>
                    </a:p>
                  </a:txBody>
                  <a:tcPr/>
                </a:tc>
                <a:tc>
                  <a:txBody>
                    <a:bodyPr/>
                    <a:lstStyle/>
                    <a:p>
                      <a:pPr algn="l"/>
                      <a:endParaRPr lang="en-IN" sz="1400" b="1" dirty="0"/>
                    </a:p>
                  </a:txBody>
                  <a:tcPr/>
                </a:tc>
                <a:extLst>
                  <a:ext uri="{0D108BD9-81ED-4DB2-BD59-A6C34878D82A}">
                    <a16:rowId xmlns:a16="http://schemas.microsoft.com/office/drawing/2014/main" val="3138227522"/>
                  </a:ext>
                </a:extLst>
              </a:tr>
              <a:tr h="4032269">
                <a:tc>
                  <a:txBody>
                    <a:bodyPr/>
                    <a:lstStyle/>
                    <a:p>
                      <a:pPr algn="l"/>
                      <a:r>
                        <a:rPr lang="en-US" sz="1600" b="1" kern="1200" dirty="0">
                          <a:solidFill>
                            <a:schemeClr val="dk1"/>
                          </a:solidFill>
                          <a:latin typeface="+mn-lt"/>
                          <a:ea typeface="+mn-ea"/>
                          <a:cs typeface="+mn-cs"/>
                        </a:rPr>
                        <a:t>Mobile Snapshot</a:t>
                      </a:r>
                      <a:endParaRPr lang="en-IN" sz="1600" b="1" kern="1200" dirty="0">
                        <a:solidFill>
                          <a:schemeClr val="dk1"/>
                        </a:solidFill>
                        <a:latin typeface="+mn-lt"/>
                        <a:ea typeface="+mn-ea"/>
                        <a:cs typeface="+mn-cs"/>
                      </a:endParaRPr>
                    </a:p>
                  </a:txBody>
                  <a:tcPr anchor="ctr"/>
                </a:tc>
                <a:tc>
                  <a:txBody>
                    <a:bodyPr/>
                    <a:lstStyle/>
                    <a:p>
                      <a:pPr algn="ctr"/>
                      <a:endParaRPr lang="en-IN" sz="1800" dirty="0"/>
                    </a:p>
                  </a:txBody>
                  <a:tcPr/>
                </a:tc>
                <a:tc>
                  <a:txBody>
                    <a:bodyPr/>
                    <a:lstStyle/>
                    <a:p>
                      <a:pPr algn="l"/>
                      <a:endParaRPr lang="en-IN" sz="1400" b="1" kern="1200" dirty="0">
                        <a:solidFill>
                          <a:schemeClr val="dk1"/>
                        </a:solidFill>
                        <a:latin typeface="+mn-lt"/>
                        <a:ea typeface="+mn-ea"/>
                        <a:cs typeface="+mn-cs"/>
                      </a:endParaRPr>
                    </a:p>
                  </a:txBody>
                  <a:tcPr/>
                </a:tc>
                <a:extLst>
                  <a:ext uri="{0D108BD9-81ED-4DB2-BD59-A6C34878D82A}">
                    <a16:rowId xmlns:a16="http://schemas.microsoft.com/office/drawing/2014/main" val="369744070"/>
                  </a:ext>
                </a:extLst>
              </a:tr>
            </a:tbl>
          </a:graphicData>
        </a:graphic>
      </p:graphicFrame>
      <p:pic>
        <p:nvPicPr>
          <p:cNvPr id="1026" name="Picture 2" descr="4,000+ Free Exclamation Mark &amp; Attention Images - Pixabay">
            <a:extLst>
              <a:ext uri="{FF2B5EF4-FFF2-40B4-BE49-F238E27FC236}">
                <a16:creationId xmlns:a16="http://schemas.microsoft.com/office/drawing/2014/main" id="{EFB90547-344F-FD61-EB2B-B7ADE7128C2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40098" y="1854780"/>
            <a:ext cx="457200" cy="4572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5ADA97DB-1A3F-9301-DAA9-694AC603BC42}"/>
              </a:ext>
            </a:extLst>
          </p:cNvPr>
          <p:cNvPicPr>
            <a:picLocks noChangeAspect="1"/>
          </p:cNvPicPr>
          <p:nvPr/>
        </p:nvPicPr>
        <p:blipFill>
          <a:blip r:embed="rId5"/>
          <a:stretch>
            <a:fillRect/>
          </a:stretch>
        </p:blipFill>
        <p:spPr>
          <a:xfrm>
            <a:off x="5399544" y="1684465"/>
            <a:ext cx="5203631" cy="797831"/>
          </a:xfrm>
          <a:prstGeom prst="rect">
            <a:avLst/>
          </a:prstGeom>
        </p:spPr>
      </p:pic>
      <p:pic>
        <p:nvPicPr>
          <p:cNvPr id="9" name="Picture 8">
            <a:extLst>
              <a:ext uri="{FF2B5EF4-FFF2-40B4-BE49-F238E27FC236}">
                <a16:creationId xmlns:a16="http://schemas.microsoft.com/office/drawing/2014/main" id="{56139428-0902-4E74-6D66-657CE0F3ABD1}"/>
              </a:ext>
            </a:extLst>
          </p:cNvPr>
          <p:cNvPicPr>
            <a:picLocks noChangeAspect="1"/>
          </p:cNvPicPr>
          <p:nvPr/>
        </p:nvPicPr>
        <p:blipFill>
          <a:blip r:embed="rId6"/>
          <a:stretch>
            <a:fillRect/>
          </a:stretch>
        </p:blipFill>
        <p:spPr>
          <a:xfrm>
            <a:off x="6893728" y="2603515"/>
            <a:ext cx="2215262" cy="3932893"/>
          </a:xfrm>
          <a:prstGeom prst="rect">
            <a:avLst/>
          </a:prstGeom>
        </p:spPr>
      </p:pic>
      <p:pic>
        <p:nvPicPr>
          <p:cNvPr id="23" name="Picture 2" descr="4,000+ Free Exclamation Mark &amp; Attention Images - Pixabay">
            <a:extLst>
              <a:ext uri="{FF2B5EF4-FFF2-40B4-BE49-F238E27FC236}">
                <a16:creationId xmlns:a16="http://schemas.microsoft.com/office/drawing/2014/main" id="{00000E40-7971-56BD-303B-C89F9142E00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40098" y="4341361"/>
            <a:ext cx="457200" cy="457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77411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rotWithShape="1">
          <a:gsLst>
            <a:gs pos="0">
              <a:srgbClr val="4874B0">
                <a:alpha val="100000"/>
              </a:srgbClr>
            </a:gs>
            <a:gs pos="100000">
              <a:srgbClr val="053371">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4" name="Freeform 4"/>
          <p:cNvSpPr/>
          <p:nvPr/>
        </p:nvSpPr>
        <p:spPr>
          <a:xfrm rot="-5400000" flipV="1">
            <a:off x="10118007" y="-835966"/>
            <a:ext cx="1813931" cy="3485863"/>
          </a:xfrm>
          <a:custGeom>
            <a:avLst/>
            <a:gdLst/>
            <a:ahLst/>
            <a:cxnLst/>
            <a:rect l="l" t="t" r="r" b="b"/>
            <a:pathLst>
              <a:path w="2720897" h="5228794">
                <a:moveTo>
                  <a:pt x="0" y="5228795"/>
                </a:moveTo>
                <a:lnTo>
                  <a:pt x="2720897" y="5228795"/>
                </a:lnTo>
                <a:lnTo>
                  <a:pt x="2720897" y="0"/>
                </a:lnTo>
                <a:lnTo>
                  <a:pt x="0" y="0"/>
                </a:lnTo>
                <a:lnTo>
                  <a:pt x="0" y="5228795"/>
                </a:lnTo>
                <a:close/>
              </a:path>
            </a:pathLst>
          </a:custGeom>
          <a:blipFill>
            <a:blip r:embed="rId2"/>
            <a:stretch>
              <a:fillRect/>
            </a:stretch>
          </a:blipFill>
        </p:spPr>
      </p:sp>
      <p:sp>
        <p:nvSpPr>
          <p:cNvPr id="7" name="Freeform 7"/>
          <p:cNvSpPr/>
          <p:nvPr/>
        </p:nvSpPr>
        <p:spPr>
          <a:xfrm rot="-5400000">
            <a:off x="260063" y="-980979"/>
            <a:ext cx="1813931" cy="3485863"/>
          </a:xfrm>
          <a:custGeom>
            <a:avLst/>
            <a:gdLst/>
            <a:ahLst/>
            <a:cxnLst/>
            <a:rect l="l" t="t" r="r" b="b"/>
            <a:pathLst>
              <a:path w="2720897" h="5228794">
                <a:moveTo>
                  <a:pt x="0" y="0"/>
                </a:moveTo>
                <a:lnTo>
                  <a:pt x="2720897" y="0"/>
                </a:lnTo>
                <a:lnTo>
                  <a:pt x="2720897" y="5228794"/>
                </a:lnTo>
                <a:lnTo>
                  <a:pt x="0" y="5228794"/>
                </a:lnTo>
                <a:lnTo>
                  <a:pt x="0" y="0"/>
                </a:lnTo>
                <a:close/>
              </a:path>
            </a:pathLst>
          </a:custGeom>
          <a:blipFill>
            <a:blip r:embed="rId2"/>
            <a:stretch>
              <a:fillRect/>
            </a:stretch>
          </a:blipFill>
        </p:spPr>
      </p:sp>
      <p:sp>
        <p:nvSpPr>
          <p:cNvPr id="10" name="TextBox 5">
            <a:extLst>
              <a:ext uri="{FF2B5EF4-FFF2-40B4-BE49-F238E27FC236}">
                <a16:creationId xmlns:a16="http://schemas.microsoft.com/office/drawing/2014/main" id="{9B7D3730-92A1-D757-66DB-B26D05CB405A}"/>
              </a:ext>
            </a:extLst>
          </p:cNvPr>
          <p:cNvSpPr txBox="1"/>
          <p:nvPr/>
        </p:nvSpPr>
        <p:spPr>
          <a:xfrm>
            <a:off x="1679684" y="306039"/>
            <a:ext cx="8153634" cy="743793"/>
          </a:xfrm>
          <a:prstGeom prst="rect">
            <a:avLst/>
          </a:prstGeom>
        </p:spPr>
        <p:txBody>
          <a:bodyPr wrap="square" lIns="0" tIns="0" rIns="0" bIns="0" rtlCol="0" anchor="t">
            <a:spAutoFit/>
          </a:bodyPr>
          <a:lstStyle/>
          <a:p>
            <a:pPr marL="0" marR="0" lvl="0" indent="0" algn="ctr" defTabSz="609630" rtl="0" eaLnBrk="1" fontAlgn="auto" latinLnBrk="0" hangingPunct="1">
              <a:lnSpc>
                <a:spcPts val="5770"/>
              </a:lnSpc>
              <a:spcBef>
                <a:spcPts val="0"/>
              </a:spcBef>
              <a:spcAft>
                <a:spcPts val="0"/>
              </a:spcAft>
              <a:buClrTx/>
              <a:buSzTx/>
              <a:buFontTx/>
              <a:buNone/>
              <a:tabLst/>
              <a:defRPr/>
            </a:pPr>
            <a:r>
              <a:rPr kumimoji="0" lang="en-US" sz="5444" b="1" i="0" u="none" strike="noStrike" kern="1200" cap="none" spc="544" normalizeH="0" baseline="0" noProof="0" dirty="0">
                <a:ln>
                  <a:noFill/>
                </a:ln>
                <a:solidFill>
                  <a:srgbClr val="FFFFFF"/>
                </a:solidFill>
                <a:effectLst/>
                <a:uLnTx/>
                <a:uFillTx/>
                <a:latin typeface="League Spartan"/>
                <a:ea typeface="League Spartan"/>
                <a:cs typeface="League Spartan"/>
                <a:sym typeface="League Spartan"/>
              </a:rPr>
              <a:t>SEO Metric Analysis</a:t>
            </a:r>
          </a:p>
        </p:txBody>
      </p:sp>
      <p:grpSp>
        <p:nvGrpSpPr>
          <p:cNvPr id="16" name="Group 4">
            <a:extLst>
              <a:ext uri="{FF2B5EF4-FFF2-40B4-BE49-F238E27FC236}">
                <a16:creationId xmlns:a16="http://schemas.microsoft.com/office/drawing/2014/main" id="{E2338109-89BF-E81C-EEE2-F59AA1DC2484}"/>
              </a:ext>
            </a:extLst>
          </p:cNvPr>
          <p:cNvGrpSpPr/>
          <p:nvPr/>
        </p:nvGrpSpPr>
        <p:grpSpPr>
          <a:xfrm>
            <a:off x="774315" y="2184105"/>
            <a:ext cx="10817461" cy="4328092"/>
            <a:chOff x="0" y="0"/>
            <a:chExt cx="2186727" cy="545838"/>
          </a:xfrm>
        </p:grpSpPr>
        <p:sp>
          <p:nvSpPr>
            <p:cNvPr id="23" name="Freeform 5">
              <a:extLst>
                <a:ext uri="{FF2B5EF4-FFF2-40B4-BE49-F238E27FC236}">
                  <a16:creationId xmlns:a16="http://schemas.microsoft.com/office/drawing/2014/main" id="{76560618-FD94-1E93-1024-AB0BE4EEA43B}"/>
                </a:ext>
              </a:extLst>
            </p:cNvPr>
            <p:cNvSpPr/>
            <p:nvPr/>
          </p:nvSpPr>
          <p:spPr>
            <a:xfrm>
              <a:off x="0" y="0"/>
              <a:ext cx="2186727" cy="545838"/>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24" name="TextBox 6">
              <a:extLst>
                <a:ext uri="{FF2B5EF4-FFF2-40B4-BE49-F238E27FC236}">
                  <a16:creationId xmlns:a16="http://schemas.microsoft.com/office/drawing/2014/main" id="{8A627104-9F3B-4054-2F55-8466B0494C56}"/>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40" name="TextBox 6">
            <a:extLst>
              <a:ext uri="{FF2B5EF4-FFF2-40B4-BE49-F238E27FC236}">
                <a16:creationId xmlns:a16="http://schemas.microsoft.com/office/drawing/2014/main" id="{EF0FA61F-EEBA-40BD-49D3-75FAB0F12989}"/>
              </a:ext>
            </a:extLst>
          </p:cNvPr>
          <p:cNvSpPr txBox="1"/>
          <p:nvPr/>
        </p:nvSpPr>
        <p:spPr>
          <a:xfrm>
            <a:off x="9024308" y="1803551"/>
            <a:ext cx="5513269" cy="466439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30" name="Group 4">
            <a:extLst>
              <a:ext uri="{FF2B5EF4-FFF2-40B4-BE49-F238E27FC236}">
                <a16:creationId xmlns:a16="http://schemas.microsoft.com/office/drawing/2014/main" id="{B228254C-C925-528A-9F35-4E66CE694296}"/>
              </a:ext>
            </a:extLst>
          </p:cNvPr>
          <p:cNvGrpSpPr/>
          <p:nvPr/>
        </p:nvGrpSpPr>
        <p:grpSpPr>
          <a:xfrm>
            <a:off x="774315" y="1297625"/>
            <a:ext cx="3485863" cy="580183"/>
            <a:chOff x="0" y="0"/>
            <a:chExt cx="2186727" cy="545838"/>
          </a:xfrm>
        </p:grpSpPr>
        <p:sp>
          <p:nvSpPr>
            <p:cNvPr id="31" name="Freeform 5">
              <a:extLst>
                <a:ext uri="{FF2B5EF4-FFF2-40B4-BE49-F238E27FC236}">
                  <a16:creationId xmlns:a16="http://schemas.microsoft.com/office/drawing/2014/main" id="{7D8D3857-9A34-37C9-485D-D21F7F9C7F50}"/>
                </a:ext>
              </a:extLst>
            </p:cNvPr>
            <p:cNvSpPr/>
            <p:nvPr/>
          </p:nvSpPr>
          <p:spPr>
            <a:xfrm>
              <a:off x="0" y="0"/>
              <a:ext cx="2186727" cy="545838"/>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32" name="TextBox 6">
              <a:extLst>
                <a:ext uri="{FF2B5EF4-FFF2-40B4-BE49-F238E27FC236}">
                  <a16:creationId xmlns:a16="http://schemas.microsoft.com/office/drawing/2014/main" id="{4B022069-739A-4419-E2B3-5E6388A775F3}"/>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33" name="TextBox 6">
            <a:extLst>
              <a:ext uri="{FF2B5EF4-FFF2-40B4-BE49-F238E27FC236}">
                <a16:creationId xmlns:a16="http://schemas.microsoft.com/office/drawing/2014/main" id="{ABB13DFB-E51F-11BF-823D-E0ADC27D70DB}"/>
              </a:ext>
            </a:extLst>
          </p:cNvPr>
          <p:cNvSpPr txBox="1"/>
          <p:nvPr/>
        </p:nvSpPr>
        <p:spPr>
          <a:xfrm>
            <a:off x="905158" y="1356129"/>
            <a:ext cx="3230744" cy="418063"/>
          </a:xfrm>
          <a:prstGeom prst="rect">
            <a:avLst/>
          </a:prstGeom>
        </p:spPr>
        <p:txBody>
          <a:bodyPr wrap="square" lIns="0" tIns="0" rIns="0" bIns="0" rtlCol="0" anchor="t">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IN" sz="2000" b="1" i="0" u="none" strike="noStrike" kern="1200" cap="none" spc="0" normalizeH="0" baseline="0" noProof="0" dirty="0">
                <a:ln>
                  <a:noFill/>
                </a:ln>
                <a:solidFill>
                  <a:srgbClr val="1F497D"/>
                </a:solidFill>
                <a:effectLst/>
                <a:uLnTx/>
                <a:uFillTx/>
                <a:latin typeface="Poppins" panose="00000500000000000000" pitchFamily="2" charset="0"/>
                <a:ea typeface="Times New Roman" panose="02020603050405020304" pitchFamily="18" charset="0"/>
                <a:cs typeface="Poppins" panose="00000500000000000000" pitchFamily="2" charset="0"/>
              </a:rPr>
              <a:t>Brands/LG Smartphones</a:t>
            </a:r>
          </a:p>
        </p:txBody>
      </p:sp>
      <p:pic>
        <p:nvPicPr>
          <p:cNvPr id="3" name="Picture 2">
            <a:extLst>
              <a:ext uri="{FF2B5EF4-FFF2-40B4-BE49-F238E27FC236}">
                <a16:creationId xmlns:a16="http://schemas.microsoft.com/office/drawing/2014/main" id="{2E937A22-19D2-BBB8-AD88-FBADD45D4761}"/>
              </a:ext>
            </a:extLst>
          </p:cNvPr>
          <p:cNvPicPr>
            <a:picLocks noChangeAspect="1"/>
          </p:cNvPicPr>
          <p:nvPr/>
        </p:nvPicPr>
        <p:blipFill>
          <a:blip r:embed="rId3"/>
          <a:stretch>
            <a:fillRect/>
          </a:stretch>
        </p:blipFill>
        <p:spPr>
          <a:xfrm>
            <a:off x="1190101" y="2682960"/>
            <a:ext cx="2162175" cy="3199373"/>
          </a:xfrm>
          <a:prstGeom prst="rect">
            <a:avLst/>
          </a:prstGeom>
        </p:spPr>
      </p:pic>
      <p:pic>
        <p:nvPicPr>
          <p:cNvPr id="9" name="Picture 8">
            <a:extLst>
              <a:ext uri="{FF2B5EF4-FFF2-40B4-BE49-F238E27FC236}">
                <a16:creationId xmlns:a16="http://schemas.microsoft.com/office/drawing/2014/main" id="{46074F67-238E-4269-5595-AF6B7B74B652}"/>
              </a:ext>
            </a:extLst>
          </p:cNvPr>
          <p:cNvPicPr>
            <a:picLocks noChangeAspect="1"/>
          </p:cNvPicPr>
          <p:nvPr/>
        </p:nvPicPr>
        <p:blipFill>
          <a:blip r:embed="rId4"/>
          <a:stretch>
            <a:fillRect/>
          </a:stretch>
        </p:blipFill>
        <p:spPr>
          <a:xfrm>
            <a:off x="4135902" y="2682960"/>
            <a:ext cx="6991350" cy="3199372"/>
          </a:xfrm>
          <a:prstGeom prst="rect">
            <a:avLst/>
          </a:prstGeom>
        </p:spPr>
      </p:pic>
    </p:spTree>
    <p:extLst>
      <p:ext uri="{BB962C8B-B14F-4D97-AF65-F5344CB8AC3E}">
        <p14:creationId xmlns:p14="http://schemas.microsoft.com/office/powerpoint/2010/main" val="29636998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rgbClr val="4874B0">
                <a:alpha val="100000"/>
              </a:srgbClr>
            </a:gs>
            <a:gs pos="100000">
              <a:srgbClr val="053371">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flipH="1">
            <a:off x="6037154" y="-211150"/>
            <a:ext cx="5079798" cy="7280302"/>
          </a:xfrm>
          <a:custGeom>
            <a:avLst/>
            <a:gdLst/>
            <a:ahLst/>
            <a:cxnLst/>
            <a:rect l="l" t="t" r="r" b="b"/>
            <a:pathLst>
              <a:path w="7886994" h="10920453">
                <a:moveTo>
                  <a:pt x="7886994" y="0"/>
                </a:moveTo>
                <a:lnTo>
                  <a:pt x="0" y="0"/>
                </a:lnTo>
                <a:lnTo>
                  <a:pt x="0" y="10920452"/>
                </a:lnTo>
                <a:lnTo>
                  <a:pt x="7886994" y="10920452"/>
                </a:lnTo>
                <a:lnTo>
                  <a:pt x="7886994" y="0"/>
                </a:lnTo>
                <a:close/>
              </a:path>
            </a:pathLst>
          </a:custGeom>
          <a:blipFill>
            <a:blip r:embed="rId2"/>
            <a:stretch>
              <a:fillRect/>
            </a:stretch>
          </a:blipFill>
        </p:spPr>
      </p:sp>
      <p:grpSp>
        <p:nvGrpSpPr>
          <p:cNvPr id="3" name="Group 3"/>
          <p:cNvGrpSpPr/>
          <p:nvPr/>
        </p:nvGrpSpPr>
        <p:grpSpPr>
          <a:xfrm>
            <a:off x="6302599" y="-120551"/>
            <a:ext cx="5889401" cy="6978551"/>
            <a:chOff x="0" y="-47625"/>
            <a:chExt cx="2408296" cy="2756958"/>
          </a:xfrm>
        </p:grpSpPr>
        <p:sp>
          <p:nvSpPr>
            <p:cNvPr id="4" name="Freeform 4"/>
            <p:cNvSpPr/>
            <p:nvPr/>
          </p:nvSpPr>
          <p:spPr>
            <a:xfrm>
              <a:off x="0" y="0"/>
              <a:ext cx="2408296" cy="2709333"/>
            </a:xfrm>
            <a:custGeom>
              <a:avLst/>
              <a:gdLst/>
              <a:ahLst/>
              <a:cxnLst/>
              <a:rect l="l" t="t" r="r" b="b"/>
              <a:pathLst>
                <a:path w="2408296" h="2709333">
                  <a:moveTo>
                    <a:pt x="0" y="0"/>
                  </a:moveTo>
                  <a:lnTo>
                    <a:pt x="2408296" y="0"/>
                  </a:lnTo>
                  <a:lnTo>
                    <a:pt x="2408296" y="2709333"/>
                  </a:lnTo>
                  <a:lnTo>
                    <a:pt x="0" y="2709333"/>
                  </a:lnTo>
                  <a:close/>
                </a:path>
              </a:pathLst>
            </a:custGeom>
            <a:solidFill>
              <a:srgbClr val="FFFFFF"/>
            </a:solidFill>
          </p:spPr>
        </p:sp>
        <p:sp>
          <p:nvSpPr>
            <p:cNvPr id="5" name="TextBox 5"/>
            <p:cNvSpPr txBox="1"/>
            <p:nvPr/>
          </p:nvSpPr>
          <p:spPr>
            <a:xfrm>
              <a:off x="0" y="-47625"/>
              <a:ext cx="2408296" cy="2756958"/>
            </a:xfrm>
            <a:prstGeom prst="rect">
              <a:avLst/>
            </a:prstGeom>
          </p:spPr>
          <p:txBody>
            <a:bodyPr lIns="33867" tIns="33867" rIns="33867" bIns="33867" rtlCol="0" anchor="ctr"/>
            <a:lstStyle/>
            <a:p>
              <a:pPr algn="ctr" defTabSz="609630">
                <a:lnSpc>
                  <a:spcPts val="1773"/>
                </a:lnSpc>
                <a:spcBef>
                  <a:spcPct val="0"/>
                </a:spcBef>
              </a:pPr>
              <a:endParaRPr sz="1200">
                <a:solidFill>
                  <a:prstClr val="black"/>
                </a:solidFill>
                <a:latin typeface="Calibri"/>
              </a:endParaRPr>
            </a:p>
          </p:txBody>
        </p:sp>
      </p:grpSp>
      <p:sp>
        <p:nvSpPr>
          <p:cNvPr id="6" name="TextBox 6"/>
          <p:cNvSpPr txBox="1"/>
          <p:nvPr/>
        </p:nvSpPr>
        <p:spPr>
          <a:xfrm>
            <a:off x="73877" y="1753002"/>
            <a:ext cx="6096000" cy="4315861"/>
          </a:xfrm>
          <a:prstGeom prst="rect">
            <a:avLst/>
          </a:prstGeom>
        </p:spPr>
        <p:txBody>
          <a:bodyPr wrap="square" lIns="0" tIns="0" rIns="0" bIns="0" rtlCol="0" anchor="t">
            <a:spAutoFit/>
          </a:bodyPr>
          <a:lstStyle/>
          <a:p>
            <a:pPr marL="732126" lvl="1" indent="-457200" defTabSz="609630">
              <a:lnSpc>
                <a:spcPts val="4864"/>
              </a:lnSpc>
              <a:buFont typeface="Wingdings" panose="05000000000000000000" pitchFamily="2" charset="2"/>
              <a:buChar char="v"/>
            </a:pPr>
            <a:r>
              <a:rPr lang="en-US" sz="2546" spc="254" dirty="0">
                <a:solidFill>
                  <a:srgbClr val="FFFFFF"/>
                </a:solidFill>
                <a:latin typeface="Arimo"/>
                <a:ea typeface="Arimo"/>
                <a:cs typeface="Arimo"/>
                <a:sym typeface="Arimo"/>
              </a:rPr>
              <a:t>Project Objectives</a:t>
            </a:r>
          </a:p>
          <a:p>
            <a:pPr marL="732126" lvl="1" indent="-457200" defTabSz="609630">
              <a:lnSpc>
                <a:spcPts val="4864"/>
              </a:lnSpc>
              <a:buFont typeface="Wingdings" panose="05000000000000000000" pitchFamily="2" charset="2"/>
              <a:buChar char="v"/>
            </a:pPr>
            <a:r>
              <a:rPr lang="en-US" sz="2546" spc="254" dirty="0">
                <a:solidFill>
                  <a:srgbClr val="FFFFFF"/>
                </a:solidFill>
                <a:latin typeface="Arimo"/>
                <a:ea typeface="Arimo"/>
                <a:cs typeface="Arimo"/>
                <a:sym typeface="Arimo"/>
              </a:rPr>
              <a:t>Company and it’s description</a:t>
            </a:r>
          </a:p>
          <a:p>
            <a:pPr marL="732126" lvl="1" indent="-457200" defTabSz="609630">
              <a:lnSpc>
                <a:spcPts val="4864"/>
              </a:lnSpc>
              <a:buFont typeface="Wingdings" panose="05000000000000000000" pitchFamily="2" charset="2"/>
              <a:buChar char="v"/>
            </a:pPr>
            <a:r>
              <a:rPr lang="en-US" sz="2546" spc="254" dirty="0">
                <a:solidFill>
                  <a:srgbClr val="FFFFFF"/>
                </a:solidFill>
                <a:latin typeface="Arimo"/>
                <a:ea typeface="Arimo"/>
                <a:cs typeface="Arimo"/>
                <a:sym typeface="Arimo"/>
              </a:rPr>
              <a:t>Website Audit Report</a:t>
            </a:r>
          </a:p>
          <a:p>
            <a:pPr marL="2103726" lvl="4" indent="-457200" defTabSz="609630">
              <a:lnSpc>
                <a:spcPts val="4864"/>
              </a:lnSpc>
              <a:buFont typeface="Wingdings" panose="05000000000000000000" pitchFamily="2" charset="2"/>
              <a:buChar char="Ø"/>
            </a:pPr>
            <a:r>
              <a:rPr lang="en-US" sz="2546" spc="254" dirty="0">
                <a:solidFill>
                  <a:srgbClr val="FFFFFF"/>
                </a:solidFill>
                <a:latin typeface="Arimo"/>
                <a:ea typeface="Arimo"/>
                <a:cs typeface="Arimo"/>
                <a:sym typeface="Arimo"/>
              </a:rPr>
              <a:t>Performance Analysis</a:t>
            </a:r>
          </a:p>
          <a:p>
            <a:pPr marL="2103726" lvl="4" indent="-457200" defTabSz="609630">
              <a:lnSpc>
                <a:spcPts val="4864"/>
              </a:lnSpc>
              <a:buFont typeface="Wingdings" panose="05000000000000000000" pitchFamily="2" charset="2"/>
              <a:buChar char="Ø"/>
            </a:pPr>
            <a:r>
              <a:rPr lang="en-US" sz="2546" spc="254" dirty="0">
                <a:solidFill>
                  <a:srgbClr val="FFFFFF"/>
                </a:solidFill>
                <a:latin typeface="Arimo"/>
                <a:ea typeface="Arimo"/>
                <a:cs typeface="Arimo"/>
                <a:sym typeface="Arimo"/>
              </a:rPr>
              <a:t>Responsiveness</a:t>
            </a:r>
          </a:p>
          <a:p>
            <a:pPr marL="2103726" lvl="4" indent="-457200" defTabSz="609630">
              <a:lnSpc>
                <a:spcPts val="4864"/>
              </a:lnSpc>
              <a:buFont typeface="Wingdings" panose="05000000000000000000" pitchFamily="2" charset="2"/>
              <a:buChar char="Ø"/>
            </a:pPr>
            <a:r>
              <a:rPr lang="en-US" sz="2546" spc="254" dirty="0">
                <a:solidFill>
                  <a:srgbClr val="FFFFFF"/>
                </a:solidFill>
                <a:latin typeface="Arimo"/>
                <a:ea typeface="Arimo"/>
                <a:cs typeface="Arimo"/>
                <a:sym typeface="Arimo"/>
              </a:rPr>
              <a:t>SEO Metric Analysis</a:t>
            </a:r>
          </a:p>
          <a:p>
            <a:pPr marL="2103726" lvl="4" indent="-457200" defTabSz="609630">
              <a:lnSpc>
                <a:spcPts val="4864"/>
              </a:lnSpc>
              <a:buFont typeface="Wingdings" panose="05000000000000000000" pitchFamily="2" charset="2"/>
              <a:buChar char="Ø"/>
            </a:pPr>
            <a:r>
              <a:rPr lang="en-US" sz="2546" spc="254" dirty="0">
                <a:solidFill>
                  <a:srgbClr val="FFFFFF"/>
                </a:solidFill>
                <a:latin typeface="Arimo"/>
                <a:ea typeface="Arimo"/>
                <a:cs typeface="Arimo"/>
                <a:sym typeface="Arimo"/>
              </a:rPr>
              <a:t>Content Audit</a:t>
            </a:r>
          </a:p>
        </p:txBody>
      </p:sp>
      <p:sp>
        <p:nvSpPr>
          <p:cNvPr id="7" name="TextBox 7"/>
          <p:cNvSpPr txBox="1"/>
          <p:nvPr/>
        </p:nvSpPr>
        <p:spPr>
          <a:xfrm>
            <a:off x="6405898" y="2686976"/>
            <a:ext cx="5682801" cy="1802353"/>
          </a:xfrm>
          <a:prstGeom prst="rect">
            <a:avLst/>
          </a:prstGeom>
        </p:spPr>
        <p:txBody>
          <a:bodyPr wrap="square" lIns="0" tIns="0" rIns="0" bIns="0" rtlCol="0" anchor="t">
            <a:spAutoFit/>
          </a:bodyPr>
          <a:lstStyle/>
          <a:p>
            <a:pPr marL="732240" lvl="1" indent="-457200" defTabSz="609630">
              <a:lnSpc>
                <a:spcPts val="4866"/>
              </a:lnSpc>
              <a:buFont typeface="Wingdings" panose="05000000000000000000" pitchFamily="2" charset="2"/>
              <a:buChar char="v"/>
            </a:pPr>
            <a:r>
              <a:rPr lang="en-US" sz="2547" spc="255" dirty="0">
                <a:solidFill>
                  <a:srgbClr val="194A8D"/>
                </a:solidFill>
                <a:latin typeface="Arimo"/>
                <a:ea typeface="Arimo"/>
                <a:cs typeface="Arimo"/>
                <a:sym typeface="Arimo"/>
              </a:rPr>
              <a:t>Digital Marketing Strategy</a:t>
            </a:r>
          </a:p>
          <a:p>
            <a:pPr marL="732240" lvl="1" indent="-457200" defTabSz="609630">
              <a:lnSpc>
                <a:spcPts val="4866"/>
              </a:lnSpc>
              <a:buFont typeface="Wingdings" panose="05000000000000000000" pitchFamily="2" charset="2"/>
              <a:buChar char="v"/>
            </a:pPr>
            <a:r>
              <a:rPr lang="en-US" sz="2547" spc="255" dirty="0">
                <a:solidFill>
                  <a:srgbClr val="194A8D"/>
                </a:solidFill>
                <a:latin typeface="Arimo"/>
                <a:ea typeface="Arimo"/>
                <a:cs typeface="Arimo"/>
                <a:sym typeface="Arimo"/>
              </a:rPr>
              <a:t>Overall Recommendations</a:t>
            </a:r>
          </a:p>
          <a:p>
            <a:pPr marL="732240" lvl="1" indent="-457200" defTabSz="609630">
              <a:lnSpc>
                <a:spcPts val="4866"/>
              </a:lnSpc>
              <a:buFont typeface="Wingdings" panose="05000000000000000000" pitchFamily="2" charset="2"/>
              <a:buChar char="v"/>
            </a:pPr>
            <a:r>
              <a:rPr lang="en-US" sz="2547" spc="255" dirty="0">
                <a:solidFill>
                  <a:srgbClr val="194A8D"/>
                </a:solidFill>
                <a:latin typeface="Arimo"/>
                <a:ea typeface="Arimo"/>
                <a:cs typeface="Arimo"/>
                <a:sym typeface="Arimo"/>
              </a:rPr>
              <a:t> Site Landing Page creation</a:t>
            </a:r>
          </a:p>
        </p:txBody>
      </p:sp>
      <p:sp>
        <p:nvSpPr>
          <p:cNvPr id="8" name="Freeform 8"/>
          <p:cNvSpPr/>
          <p:nvPr/>
        </p:nvSpPr>
        <p:spPr>
          <a:xfrm>
            <a:off x="5962752" y="5423302"/>
            <a:ext cx="4445138" cy="2096733"/>
          </a:xfrm>
          <a:custGeom>
            <a:avLst/>
            <a:gdLst/>
            <a:ahLst/>
            <a:cxnLst/>
            <a:rect l="l" t="t" r="r" b="b"/>
            <a:pathLst>
              <a:path w="6667707" h="3145099">
                <a:moveTo>
                  <a:pt x="0" y="0"/>
                </a:moveTo>
                <a:lnTo>
                  <a:pt x="6667707" y="0"/>
                </a:lnTo>
                <a:lnTo>
                  <a:pt x="6667707" y="3145098"/>
                </a:lnTo>
                <a:lnTo>
                  <a:pt x="0" y="314509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9" name="Freeform 9"/>
          <p:cNvSpPr/>
          <p:nvPr/>
        </p:nvSpPr>
        <p:spPr>
          <a:xfrm>
            <a:off x="9455081" y="5423302"/>
            <a:ext cx="4445138" cy="2096733"/>
          </a:xfrm>
          <a:custGeom>
            <a:avLst/>
            <a:gdLst/>
            <a:ahLst/>
            <a:cxnLst/>
            <a:rect l="l" t="t" r="r" b="b"/>
            <a:pathLst>
              <a:path w="6667707" h="3145099">
                <a:moveTo>
                  <a:pt x="0" y="0"/>
                </a:moveTo>
                <a:lnTo>
                  <a:pt x="6667708" y="0"/>
                </a:lnTo>
                <a:lnTo>
                  <a:pt x="6667708" y="3145098"/>
                </a:lnTo>
                <a:lnTo>
                  <a:pt x="0" y="314509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0" name="TextBox 10"/>
          <p:cNvSpPr txBox="1"/>
          <p:nvPr/>
        </p:nvSpPr>
        <p:spPr>
          <a:xfrm>
            <a:off x="206599" y="868234"/>
            <a:ext cx="6096000" cy="701474"/>
          </a:xfrm>
          <a:prstGeom prst="rect">
            <a:avLst/>
          </a:prstGeom>
        </p:spPr>
        <p:txBody>
          <a:bodyPr wrap="square" lIns="0" tIns="0" rIns="0" bIns="0" rtlCol="0" anchor="t">
            <a:spAutoFit/>
          </a:bodyPr>
          <a:lstStyle/>
          <a:p>
            <a:pPr defTabSz="609630">
              <a:lnSpc>
                <a:spcPts val="5770"/>
              </a:lnSpc>
            </a:pPr>
            <a:r>
              <a:rPr lang="en-US" sz="4000" b="1" spc="544" dirty="0">
                <a:solidFill>
                  <a:srgbClr val="FFFFFF"/>
                </a:solidFill>
                <a:latin typeface="Poppins" panose="00000500000000000000" pitchFamily="2" charset="0"/>
                <a:ea typeface="League Spartan"/>
                <a:cs typeface="Poppins" panose="00000500000000000000" pitchFamily="2" charset="0"/>
                <a:sym typeface="League Spartan"/>
              </a:rPr>
              <a:t>TABLE OF CONTENT</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rotWithShape="1">
          <a:gsLst>
            <a:gs pos="0">
              <a:srgbClr val="4874B0">
                <a:alpha val="100000"/>
              </a:srgbClr>
            </a:gs>
            <a:gs pos="100000">
              <a:srgbClr val="053371">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4" name="Freeform 4"/>
          <p:cNvSpPr/>
          <p:nvPr/>
        </p:nvSpPr>
        <p:spPr>
          <a:xfrm rot="-5400000" flipV="1">
            <a:off x="10118007" y="-835966"/>
            <a:ext cx="1813931" cy="3485863"/>
          </a:xfrm>
          <a:custGeom>
            <a:avLst/>
            <a:gdLst/>
            <a:ahLst/>
            <a:cxnLst/>
            <a:rect l="l" t="t" r="r" b="b"/>
            <a:pathLst>
              <a:path w="2720897" h="5228794">
                <a:moveTo>
                  <a:pt x="0" y="5228795"/>
                </a:moveTo>
                <a:lnTo>
                  <a:pt x="2720897" y="5228795"/>
                </a:lnTo>
                <a:lnTo>
                  <a:pt x="2720897" y="0"/>
                </a:lnTo>
                <a:lnTo>
                  <a:pt x="0" y="0"/>
                </a:lnTo>
                <a:lnTo>
                  <a:pt x="0" y="5228795"/>
                </a:lnTo>
                <a:close/>
              </a:path>
            </a:pathLst>
          </a:custGeom>
          <a:blipFill>
            <a:blip r:embed="rId3"/>
            <a:stretch>
              <a:fillRect/>
            </a:stretch>
          </a:blipFill>
        </p:spPr>
      </p:sp>
      <p:sp>
        <p:nvSpPr>
          <p:cNvPr id="7" name="Freeform 7"/>
          <p:cNvSpPr/>
          <p:nvPr/>
        </p:nvSpPr>
        <p:spPr>
          <a:xfrm rot="-5400000">
            <a:off x="260063" y="-980979"/>
            <a:ext cx="1813931" cy="3485863"/>
          </a:xfrm>
          <a:custGeom>
            <a:avLst/>
            <a:gdLst/>
            <a:ahLst/>
            <a:cxnLst/>
            <a:rect l="l" t="t" r="r" b="b"/>
            <a:pathLst>
              <a:path w="2720897" h="5228794">
                <a:moveTo>
                  <a:pt x="0" y="0"/>
                </a:moveTo>
                <a:lnTo>
                  <a:pt x="2720897" y="0"/>
                </a:lnTo>
                <a:lnTo>
                  <a:pt x="2720897" y="5228794"/>
                </a:lnTo>
                <a:lnTo>
                  <a:pt x="0" y="5228794"/>
                </a:lnTo>
                <a:lnTo>
                  <a:pt x="0" y="0"/>
                </a:lnTo>
                <a:close/>
              </a:path>
            </a:pathLst>
          </a:custGeom>
          <a:blipFill>
            <a:blip r:embed="rId3"/>
            <a:stretch>
              <a:fillRect/>
            </a:stretch>
          </a:blipFill>
        </p:spPr>
      </p:sp>
      <p:sp>
        <p:nvSpPr>
          <p:cNvPr id="40" name="TextBox 6">
            <a:extLst>
              <a:ext uri="{FF2B5EF4-FFF2-40B4-BE49-F238E27FC236}">
                <a16:creationId xmlns:a16="http://schemas.microsoft.com/office/drawing/2014/main" id="{EF0FA61F-EEBA-40BD-49D3-75FAB0F12989}"/>
              </a:ext>
            </a:extLst>
          </p:cNvPr>
          <p:cNvSpPr txBox="1"/>
          <p:nvPr/>
        </p:nvSpPr>
        <p:spPr>
          <a:xfrm>
            <a:off x="9024308" y="1803551"/>
            <a:ext cx="5513269" cy="466439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10" name="Group 4">
            <a:extLst>
              <a:ext uri="{FF2B5EF4-FFF2-40B4-BE49-F238E27FC236}">
                <a16:creationId xmlns:a16="http://schemas.microsoft.com/office/drawing/2014/main" id="{D08A2A86-4075-8833-3E5D-73F22B59880D}"/>
              </a:ext>
            </a:extLst>
          </p:cNvPr>
          <p:cNvGrpSpPr/>
          <p:nvPr/>
        </p:nvGrpSpPr>
        <p:grpSpPr>
          <a:xfrm>
            <a:off x="2909960" y="330081"/>
            <a:ext cx="6372082" cy="580183"/>
            <a:chOff x="0" y="0"/>
            <a:chExt cx="2186727" cy="545838"/>
          </a:xfrm>
        </p:grpSpPr>
        <p:sp>
          <p:nvSpPr>
            <p:cNvPr id="11" name="Freeform 5">
              <a:extLst>
                <a:ext uri="{FF2B5EF4-FFF2-40B4-BE49-F238E27FC236}">
                  <a16:creationId xmlns:a16="http://schemas.microsoft.com/office/drawing/2014/main" id="{74D939D2-1049-716D-B7ED-B2327BB3A6F5}"/>
                </a:ext>
              </a:extLst>
            </p:cNvPr>
            <p:cNvSpPr/>
            <p:nvPr/>
          </p:nvSpPr>
          <p:spPr>
            <a:xfrm>
              <a:off x="0" y="0"/>
              <a:ext cx="2186727" cy="545838"/>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12" name="TextBox 6">
              <a:extLst>
                <a:ext uri="{FF2B5EF4-FFF2-40B4-BE49-F238E27FC236}">
                  <a16:creationId xmlns:a16="http://schemas.microsoft.com/office/drawing/2014/main" id="{BCA0A7CC-DE61-1F25-DA57-9B206C1DE119}"/>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4" name="TextBox 6">
            <a:extLst>
              <a:ext uri="{FF2B5EF4-FFF2-40B4-BE49-F238E27FC236}">
                <a16:creationId xmlns:a16="http://schemas.microsoft.com/office/drawing/2014/main" id="{625E2683-566B-0693-8726-6468B97A486B}"/>
              </a:ext>
            </a:extLst>
          </p:cNvPr>
          <p:cNvSpPr txBox="1"/>
          <p:nvPr/>
        </p:nvSpPr>
        <p:spPr>
          <a:xfrm>
            <a:off x="3017588" y="363836"/>
            <a:ext cx="6156824" cy="418063"/>
          </a:xfrm>
          <a:prstGeom prst="rect">
            <a:avLst/>
          </a:prstGeom>
        </p:spPr>
        <p:txBody>
          <a:bodyPr wrap="square" lIns="0" tIns="0" rIns="0" bIns="0" rtlCol="0" anchor="t">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IN" sz="2000" b="1" i="0" u="none" strike="noStrike" kern="1200" cap="none" spc="0" normalizeH="0" baseline="0" noProof="0" dirty="0">
                <a:ln>
                  <a:noFill/>
                </a:ln>
                <a:solidFill>
                  <a:srgbClr val="1F497D"/>
                </a:solidFill>
                <a:effectLst/>
                <a:uLnTx/>
                <a:uFillTx/>
                <a:latin typeface="Poppins" panose="00000500000000000000" pitchFamily="2" charset="0"/>
                <a:ea typeface="Times New Roman" panose="02020603050405020304" pitchFamily="18" charset="0"/>
                <a:cs typeface="Poppins" panose="00000500000000000000" pitchFamily="2" charset="0"/>
              </a:rPr>
              <a:t>Basic SEO Analysis for Brands/LG Smartphones</a:t>
            </a:r>
          </a:p>
        </p:txBody>
      </p:sp>
      <p:graphicFrame>
        <p:nvGraphicFramePr>
          <p:cNvPr id="5" name="Table 5">
            <a:extLst>
              <a:ext uri="{FF2B5EF4-FFF2-40B4-BE49-F238E27FC236}">
                <a16:creationId xmlns:a16="http://schemas.microsoft.com/office/drawing/2014/main" id="{FCEEEABF-E33B-B686-7A5D-8CB39EA3FB16}"/>
              </a:ext>
            </a:extLst>
          </p:cNvPr>
          <p:cNvGraphicFramePr>
            <a:graphicFrameLocks noGrp="1"/>
          </p:cNvGraphicFramePr>
          <p:nvPr>
            <p:extLst>
              <p:ext uri="{D42A27DB-BD31-4B8C-83A1-F6EECF244321}">
                <p14:modId xmlns:p14="http://schemas.microsoft.com/office/powerpoint/2010/main" val="3290212563"/>
              </p:ext>
            </p:extLst>
          </p:nvPr>
        </p:nvGraphicFramePr>
        <p:xfrm>
          <a:off x="785744" y="1201253"/>
          <a:ext cx="10620513" cy="5375260"/>
        </p:xfrm>
        <a:graphic>
          <a:graphicData uri="http://schemas.openxmlformats.org/drawingml/2006/table">
            <a:tbl>
              <a:tblPr firstRow="1" bandRow="1">
                <a:tableStyleId>{5C22544A-7EE6-4342-B048-85BDC9FD1C3A}</a:tableStyleId>
              </a:tblPr>
              <a:tblGrid>
                <a:gridCol w="2925487">
                  <a:extLst>
                    <a:ext uri="{9D8B030D-6E8A-4147-A177-3AD203B41FA5}">
                      <a16:colId xmlns:a16="http://schemas.microsoft.com/office/drawing/2014/main" val="3537439149"/>
                    </a:ext>
                  </a:extLst>
                </a:gridCol>
                <a:gridCol w="970671">
                  <a:extLst>
                    <a:ext uri="{9D8B030D-6E8A-4147-A177-3AD203B41FA5}">
                      <a16:colId xmlns:a16="http://schemas.microsoft.com/office/drawing/2014/main" val="1196916023"/>
                    </a:ext>
                  </a:extLst>
                </a:gridCol>
                <a:gridCol w="6724355">
                  <a:extLst>
                    <a:ext uri="{9D8B030D-6E8A-4147-A177-3AD203B41FA5}">
                      <a16:colId xmlns:a16="http://schemas.microsoft.com/office/drawing/2014/main" val="45539890"/>
                    </a:ext>
                  </a:extLst>
                </a:gridCol>
              </a:tblGrid>
              <a:tr h="413517">
                <a:tc>
                  <a:txBody>
                    <a:bodyPr/>
                    <a:lstStyle/>
                    <a:p>
                      <a:pPr algn="ctr"/>
                      <a:r>
                        <a:rPr lang="en-US" sz="2000" dirty="0"/>
                        <a:t>Metrics</a:t>
                      </a:r>
                      <a:endParaRPr lang="en-IN" sz="2000" dirty="0"/>
                    </a:p>
                  </a:txBody>
                  <a:tcPr/>
                </a:tc>
                <a:tc>
                  <a:txBody>
                    <a:bodyPr/>
                    <a:lstStyle/>
                    <a:p>
                      <a:pPr algn="ctr"/>
                      <a:r>
                        <a:rPr lang="en-US" sz="2000" dirty="0"/>
                        <a:t>Tests</a:t>
                      </a:r>
                      <a:endParaRPr lang="en-IN" sz="2000" dirty="0"/>
                    </a:p>
                  </a:txBody>
                  <a:tcPr/>
                </a:tc>
                <a:tc>
                  <a:txBody>
                    <a:bodyPr/>
                    <a:lstStyle/>
                    <a:p>
                      <a:pPr algn="ctr"/>
                      <a:r>
                        <a:rPr lang="en-US" sz="2000" dirty="0"/>
                        <a:t>Explanations</a:t>
                      </a:r>
                      <a:endParaRPr lang="en-IN" sz="2000" dirty="0"/>
                    </a:p>
                  </a:txBody>
                  <a:tcPr/>
                </a:tc>
                <a:extLst>
                  <a:ext uri="{0D108BD9-81ED-4DB2-BD59-A6C34878D82A}">
                    <a16:rowId xmlns:a16="http://schemas.microsoft.com/office/drawing/2014/main" val="2895864743"/>
                  </a:ext>
                </a:extLst>
              </a:tr>
              <a:tr h="531360">
                <a:tc>
                  <a:txBody>
                    <a:bodyPr/>
                    <a:lstStyle/>
                    <a:p>
                      <a:pPr algn="l"/>
                      <a:r>
                        <a:rPr lang="en-US" sz="1600" b="1" dirty="0"/>
                        <a:t>Keywords</a:t>
                      </a:r>
                      <a:endParaRPr lang="en-IN" sz="1600" b="1" dirty="0"/>
                    </a:p>
                  </a:txBody>
                  <a:tcPr anchor="ctr"/>
                </a:tc>
                <a:tc>
                  <a:txBody>
                    <a:bodyPr/>
                    <a:lstStyle/>
                    <a:p>
                      <a:pPr algn="ctr"/>
                      <a:endParaRPr lang="en-IN" sz="1600" b="1" dirty="0"/>
                    </a:p>
                  </a:txBody>
                  <a:tcPr/>
                </a:tc>
                <a:tc>
                  <a:txBody>
                    <a:bodyPr/>
                    <a:lstStyle/>
                    <a:p>
                      <a:pPr algn="l"/>
                      <a:r>
                        <a:rPr lang="en-US" sz="1400" b="1" dirty="0"/>
                        <a:t>Chennai, service, center, device, repair, road, mobile, supportmmsservice.in, smartphones, Nungambakkam.</a:t>
                      </a:r>
                      <a:endParaRPr lang="en-IN" sz="1400" b="1" dirty="0"/>
                    </a:p>
                  </a:txBody>
                  <a:tcPr/>
                </a:tc>
                <a:extLst>
                  <a:ext uri="{0D108BD9-81ED-4DB2-BD59-A6C34878D82A}">
                    <a16:rowId xmlns:a16="http://schemas.microsoft.com/office/drawing/2014/main" val="3138227522"/>
                  </a:ext>
                </a:extLst>
              </a:tr>
              <a:tr h="428383">
                <a:tc>
                  <a:txBody>
                    <a:bodyPr/>
                    <a:lstStyle/>
                    <a:p>
                      <a:pPr algn="l"/>
                      <a:r>
                        <a:rPr lang="en-US" sz="1600" b="1" kern="1200" dirty="0">
                          <a:solidFill>
                            <a:schemeClr val="dk1"/>
                          </a:solidFill>
                          <a:latin typeface="+mn-lt"/>
                          <a:ea typeface="+mn-ea"/>
                          <a:cs typeface="+mn-cs"/>
                        </a:rPr>
                        <a:t>SEO Description</a:t>
                      </a:r>
                      <a:endParaRPr lang="en-IN" sz="1600" b="1" kern="1200" dirty="0">
                        <a:solidFill>
                          <a:schemeClr val="dk1"/>
                        </a:solidFill>
                        <a:latin typeface="+mn-lt"/>
                        <a:ea typeface="+mn-ea"/>
                        <a:cs typeface="+mn-cs"/>
                      </a:endParaRPr>
                    </a:p>
                  </a:txBody>
                  <a:tcPr anchor="ctr"/>
                </a:tc>
                <a:tc>
                  <a:txBody>
                    <a:bodyPr/>
                    <a:lstStyle/>
                    <a:p>
                      <a:pPr algn="ctr"/>
                      <a:endParaRPr lang="en-IN" sz="1800" dirty="0"/>
                    </a:p>
                  </a:txBody>
                  <a:tcPr/>
                </a:tc>
                <a:tc>
                  <a:txBody>
                    <a:bodyPr/>
                    <a:lstStyle/>
                    <a:p>
                      <a:pPr algn="l"/>
                      <a:r>
                        <a:rPr lang="en-US" sz="1400" b="1" kern="1200" dirty="0">
                          <a:solidFill>
                            <a:schemeClr val="dk1"/>
                          </a:solidFill>
                          <a:latin typeface="+mn-lt"/>
                          <a:ea typeface="+mn-ea"/>
                          <a:cs typeface="+mn-cs"/>
                        </a:rPr>
                        <a:t>Meta description found with 35 characters. </a:t>
                      </a:r>
                      <a:r>
                        <a:rPr lang="it-IT" sz="1400" b="1" kern="1200" dirty="0">
                          <a:solidFill>
                            <a:schemeClr val="dk1"/>
                          </a:solidFill>
                          <a:latin typeface="+mn-lt"/>
                          <a:ea typeface="+mn-ea"/>
                          <a:cs typeface="+mn-cs"/>
                        </a:rPr>
                        <a:t>LG Mobile Service Center in Chennai.</a:t>
                      </a:r>
                      <a:endParaRPr lang="en-IN" sz="1400" b="1" kern="1200" dirty="0">
                        <a:solidFill>
                          <a:schemeClr val="dk1"/>
                        </a:solidFill>
                        <a:latin typeface="+mn-lt"/>
                        <a:ea typeface="+mn-ea"/>
                        <a:cs typeface="+mn-cs"/>
                      </a:endParaRPr>
                    </a:p>
                  </a:txBody>
                  <a:tcPr/>
                </a:tc>
                <a:extLst>
                  <a:ext uri="{0D108BD9-81ED-4DB2-BD59-A6C34878D82A}">
                    <a16:rowId xmlns:a16="http://schemas.microsoft.com/office/drawing/2014/main" val="369744070"/>
                  </a:ext>
                </a:extLst>
              </a:tr>
              <a:tr h="531360">
                <a:tc>
                  <a:txBody>
                    <a:bodyPr/>
                    <a:lstStyle/>
                    <a:p>
                      <a:pPr algn="l"/>
                      <a:r>
                        <a:rPr lang="en-US" sz="1600" b="1" kern="1200" dirty="0">
                          <a:solidFill>
                            <a:schemeClr val="dk1"/>
                          </a:solidFill>
                          <a:latin typeface="+mn-lt"/>
                          <a:ea typeface="+mn-ea"/>
                          <a:cs typeface="+mn-cs"/>
                        </a:rPr>
                        <a:t>H1 Heading</a:t>
                      </a:r>
                      <a:endParaRPr lang="en-IN" sz="1600" b="1" kern="1200" dirty="0">
                        <a:solidFill>
                          <a:schemeClr val="dk1"/>
                        </a:solidFill>
                        <a:latin typeface="+mn-lt"/>
                        <a:ea typeface="+mn-ea"/>
                        <a:cs typeface="+mn-cs"/>
                      </a:endParaRPr>
                    </a:p>
                  </a:txBody>
                  <a:tcPr anchor="ctr"/>
                </a:tc>
                <a:tc>
                  <a:txBody>
                    <a:bodyPr/>
                    <a:lstStyle/>
                    <a:p>
                      <a:pPr algn="ctr"/>
                      <a:endParaRPr lang="en-IN" sz="1800" dirty="0"/>
                    </a:p>
                  </a:txBody>
                  <a:tcPr/>
                </a:tc>
                <a:tc>
                  <a:txBody>
                    <a:bodyPr/>
                    <a:lstStyle/>
                    <a:p>
                      <a:pPr algn="l"/>
                      <a:r>
                        <a:rPr lang="en-US" sz="1400" b="1" kern="1200" dirty="0">
                          <a:solidFill>
                            <a:schemeClr val="dk1"/>
                          </a:solidFill>
                          <a:latin typeface="+mn-lt"/>
                          <a:ea typeface="+mn-ea"/>
                          <a:cs typeface="+mn-cs"/>
                        </a:rPr>
                        <a:t>Too many H1 tags found on your homepage (4). For the best SEO results there should be exactly one H1 tag on each page.</a:t>
                      </a:r>
                      <a:endParaRPr lang="en-IN" sz="1400" b="1" kern="1200" dirty="0">
                        <a:solidFill>
                          <a:schemeClr val="dk1"/>
                        </a:solidFill>
                        <a:latin typeface="+mn-lt"/>
                        <a:ea typeface="+mn-ea"/>
                        <a:cs typeface="+mn-cs"/>
                      </a:endParaRPr>
                    </a:p>
                  </a:txBody>
                  <a:tcPr/>
                </a:tc>
                <a:extLst>
                  <a:ext uri="{0D108BD9-81ED-4DB2-BD59-A6C34878D82A}">
                    <a16:rowId xmlns:a16="http://schemas.microsoft.com/office/drawing/2014/main" val="1385470541"/>
                  </a:ext>
                </a:extLst>
              </a:tr>
              <a:tr h="531360">
                <a:tc>
                  <a:txBody>
                    <a:bodyPr/>
                    <a:lstStyle/>
                    <a:p>
                      <a:pPr algn="l"/>
                      <a:r>
                        <a:rPr lang="en-US" sz="1600" b="1" kern="1200" dirty="0">
                          <a:solidFill>
                            <a:schemeClr val="dk1"/>
                          </a:solidFill>
                          <a:latin typeface="+mn-lt"/>
                          <a:ea typeface="+mn-ea"/>
                          <a:cs typeface="+mn-cs"/>
                        </a:rPr>
                        <a:t>H2 Headings</a:t>
                      </a:r>
                      <a:endParaRPr lang="en-IN" sz="1600" b="1" kern="1200" dirty="0">
                        <a:solidFill>
                          <a:schemeClr val="dk1"/>
                        </a:solidFill>
                        <a:latin typeface="+mn-lt"/>
                        <a:ea typeface="+mn-ea"/>
                        <a:cs typeface="+mn-cs"/>
                      </a:endParaRPr>
                    </a:p>
                  </a:txBody>
                  <a:tcPr anchor="ctr"/>
                </a:tc>
                <a:tc>
                  <a:txBody>
                    <a:bodyPr/>
                    <a:lstStyle/>
                    <a:p>
                      <a:pPr algn="ctr"/>
                      <a:endParaRPr lang="en-IN" sz="1600" b="1" kern="1200" dirty="0">
                        <a:solidFill>
                          <a:schemeClr val="dk1"/>
                        </a:solidFill>
                        <a:latin typeface="+mn-lt"/>
                        <a:ea typeface="+mn-ea"/>
                        <a:cs typeface="+mn-cs"/>
                      </a:endParaRPr>
                    </a:p>
                  </a:txBody>
                  <a:tcPr/>
                </a:tc>
                <a:tc>
                  <a:txBody>
                    <a:bodyPr/>
                    <a:lstStyle/>
                    <a:p>
                      <a:pPr algn="l"/>
                      <a:r>
                        <a:rPr lang="en-US" sz="1400" b="1" kern="1200" dirty="0">
                          <a:solidFill>
                            <a:schemeClr val="dk1"/>
                          </a:solidFill>
                          <a:latin typeface="+mn-lt"/>
                          <a:ea typeface="+mn-ea"/>
                          <a:cs typeface="+mn-cs"/>
                        </a:rPr>
                        <a:t>One or more H2 tags were found on your homepage. OUR Branches, Adyar Chennai, Alwarpet Chennai, Ramapuram Chennai, Egmore Chennai.</a:t>
                      </a:r>
                      <a:endParaRPr lang="en-IN" sz="1400" b="1" kern="1200" dirty="0">
                        <a:solidFill>
                          <a:schemeClr val="dk1"/>
                        </a:solidFill>
                        <a:latin typeface="+mn-lt"/>
                        <a:ea typeface="+mn-ea"/>
                        <a:cs typeface="+mn-cs"/>
                      </a:endParaRPr>
                    </a:p>
                  </a:txBody>
                  <a:tcPr/>
                </a:tc>
                <a:extLst>
                  <a:ext uri="{0D108BD9-81ED-4DB2-BD59-A6C34878D82A}">
                    <a16:rowId xmlns:a16="http://schemas.microsoft.com/office/drawing/2014/main" val="4133441620"/>
                  </a:ext>
                </a:extLst>
              </a:tr>
              <a:tr h="531360">
                <a:tc>
                  <a:txBody>
                    <a:bodyPr/>
                    <a:lstStyle/>
                    <a:p>
                      <a:pPr algn="l"/>
                      <a:r>
                        <a:rPr lang="en-US" sz="1600" b="1" kern="1200" dirty="0">
                          <a:solidFill>
                            <a:schemeClr val="dk1"/>
                          </a:solidFill>
                          <a:latin typeface="+mn-lt"/>
                          <a:ea typeface="+mn-ea"/>
                          <a:cs typeface="+mn-cs"/>
                        </a:rPr>
                        <a:t>Image ALT Attributes</a:t>
                      </a:r>
                      <a:endParaRPr lang="en-IN" sz="1600" b="1" kern="1200" dirty="0">
                        <a:solidFill>
                          <a:schemeClr val="dk1"/>
                        </a:solidFill>
                        <a:latin typeface="+mn-lt"/>
                        <a:ea typeface="+mn-ea"/>
                        <a:cs typeface="+mn-cs"/>
                      </a:endParaRPr>
                    </a:p>
                  </a:txBody>
                  <a:tcPr anchor="ctr"/>
                </a:tc>
                <a:tc>
                  <a:txBody>
                    <a:bodyPr/>
                    <a:lstStyle/>
                    <a:p>
                      <a:pPr algn="ctr"/>
                      <a:endParaRPr lang="en-IN" sz="1800" dirty="0"/>
                    </a:p>
                  </a:txBody>
                  <a:tcPr/>
                </a:tc>
                <a:tc>
                  <a:txBody>
                    <a:bodyPr/>
                    <a:lstStyle/>
                    <a:p>
                      <a:pPr algn="l"/>
                      <a:r>
                        <a:rPr lang="en-US" sz="1400" b="1" kern="1200" dirty="0">
                          <a:solidFill>
                            <a:schemeClr val="dk1"/>
                          </a:solidFill>
                          <a:latin typeface="+mn-lt"/>
                          <a:ea typeface="+mn-ea"/>
                          <a:cs typeface="+mn-cs"/>
                        </a:rPr>
                        <a:t>Some images on homepage have no alt attribute. (2) – To check the images for missing alt tags, and to add useful descriptions to each image.  To add the keywords or synonyms in a natural way.</a:t>
                      </a:r>
                      <a:endParaRPr lang="en-IN" sz="1400" b="1" kern="1200" dirty="0">
                        <a:solidFill>
                          <a:schemeClr val="dk1"/>
                        </a:solidFill>
                        <a:latin typeface="+mn-lt"/>
                        <a:ea typeface="+mn-ea"/>
                        <a:cs typeface="+mn-cs"/>
                      </a:endParaRPr>
                    </a:p>
                  </a:txBody>
                  <a:tcPr/>
                </a:tc>
                <a:extLst>
                  <a:ext uri="{0D108BD9-81ED-4DB2-BD59-A6C34878D82A}">
                    <a16:rowId xmlns:a16="http://schemas.microsoft.com/office/drawing/2014/main" val="2423413953"/>
                  </a:ext>
                </a:extLst>
              </a:tr>
              <a:tr h="531360">
                <a:tc>
                  <a:txBody>
                    <a:bodyPr/>
                    <a:lstStyle/>
                    <a:p>
                      <a:pPr algn="l"/>
                      <a:r>
                        <a:rPr lang="en-US" sz="1600" b="1" kern="1200" dirty="0">
                          <a:solidFill>
                            <a:schemeClr val="dk1"/>
                          </a:solidFill>
                          <a:latin typeface="+mn-lt"/>
                          <a:ea typeface="+mn-ea"/>
                          <a:cs typeface="+mn-cs"/>
                        </a:rPr>
                        <a:t>Keywords in Title &amp; Description</a:t>
                      </a:r>
                      <a:endParaRPr lang="en-IN" sz="1600" b="1" kern="1200" dirty="0">
                        <a:solidFill>
                          <a:schemeClr val="dk1"/>
                        </a:solidFill>
                        <a:latin typeface="+mn-lt"/>
                        <a:ea typeface="+mn-ea"/>
                        <a:cs typeface="+mn-cs"/>
                      </a:endParaRPr>
                    </a:p>
                  </a:txBody>
                  <a:tcPr anchor="ctr"/>
                </a:tc>
                <a:tc>
                  <a:txBody>
                    <a:bodyPr/>
                    <a:lstStyle/>
                    <a:p>
                      <a:pPr algn="ctr"/>
                      <a:endParaRPr lang="en-IN" sz="1800" dirty="0"/>
                    </a:p>
                  </a:txBody>
                  <a:tcPr/>
                </a:tc>
                <a:tc>
                  <a:txBody>
                    <a:bodyPr/>
                    <a:lstStyle/>
                    <a:p>
                      <a:pPr algn="l"/>
                      <a:r>
                        <a:rPr lang="en-US" sz="1400" b="1" kern="1200" dirty="0">
                          <a:solidFill>
                            <a:schemeClr val="dk1"/>
                          </a:solidFill>
                          <a:latin typeface="+mn-lt"/>
                          <a:ea typeface="+mn-ea"/>
                          <a:cs typeface="+mn-cs"/>
                        </a:rPr>
                        <a:t>One or more common keywords were found in the title and description of your homepage.</a:t>
                      </a:r>
                    </a:p>
                    <a:p>
                      <a:pPr algn="l"/>
                      <a:r>
                        <a:rPr lang="en-US" sz="1400" b="1" kern="1200" dirty="0">
                          <a:solidFill>
                            <a:schemeClr val="dk1"/>
                          </a:solidFill>
                          <a:latin typeface="+mn-lt"/>
                          <a:ea typeface="+mn-ea"/>
                          <a:cs typeface="+mn-cs"/>
                        </a:rPr>
                        <a:t>Title – Chennai, service, center, mobile</a:t>
                      </a:r>
                    </a:p>
                    <a:p>
                      <a:pPr algn="l"/>
                      <a:r>
                        <a:rPr lang="en-US" sz="1400" b="1" kern="1200" dirty="0">
                          <a:solidFill>
                            <a:schemeClr val="dk1"/>
                          </a:solidFill>
                          <a:latin typeface="+mn-lt"/>
                          <a:ea typeface="+mn-ea"/>
                          <a:cs typeface="+mn-cs"/>
                        </a:rPr>
                        <a:t>Description – Chennai, service, center, mobile</a:t>
                      </a:r>
                      <a:endParaRPr lang="en-IN" sz="1400" b="1" kern="1200" dirty="0">
                        <a:solidFill>
                          <a:schemeClr val="dk1"/>
                        </a:solidFill>
                        <a:latin typeface="+mn-lt"/>
                        <a:ea typeface="+mn-ea"/>
                        <a:cs typeface="+mn-cs"/>
                      </a:endParaRPr>
                    </a:p>
                  </a:txBody>
                  <a:tcPr/>
                </a:tc>
                <a:extLst>
                  <a:ext uri="{0D108BD9-81ED-4DB2-BD59-A6C34878D82A}">
                    <a16:rowId xmlns:a16="http://schemas.microsoft.com/office/drawing/2014/main" val="3674212919"/>
                  </a:ext>
                </a:extLst>
              </a:tr>
              <a:tr h="531360">
                <a:tc>
                  <a:txBody>
                    <a:bodyPr/>
                    <a:lstStyle/>
                    <a:p>
                      <a:pPr algn="l"/>
                      <a:r>
                        <a:rPr lang="en-US" sz="1600" b="1" kern="1200" dirty="0">
                          <a:solidFill>
                            <a:schemeClr val="dk1"/>
                          </a:solidFill>
                          <a:latin typeface="+mn-lt"/>
                          <a:ea typeface="+mn-ea"/>
                          <a:cs typeface="+mn-cs"/>
                        </a:rPr>
                        <a:t>Links Ratio</a:t>
                      </a:r>
                      <a:endParaRPr lang="en-IN" sz="1600" b="1" kern="1200" dirty="0">
                        <a:solidFill>
                          <a:schemeClr val="dk1"/>
                        </a:solidFill>
                        <a:latin typeface="+mn-lt"/>
                        <a:ea typeface="+mn-ea"/>
                        <a:cs typeface="+mn-cs"/>
                      </a:endParaRPr>
                    </a:p>
                  </a:txBody>
                  <a:tcPr anchor="ctr"/>
                </a:tc>
                <a:tc>
                  <a:txBody>
                    <a:bodyPr/>
                    <a:lstStyle/>
                    <a:p>
                      <a:pPr algn="ctr"/>
                      <a:endParaRPr lang="en-IN" sz="1800" dirty="0"/>
                    </a:p>
                  </a:txBody>
                  <a:tcPr/>
                </a:tc>
                <a:tc>
                  <a:txBody>
                    <a:bodyPr/>
                    <a:lstStyle/>
                    <a:p>
                      <a:pPr algn="l"/>
                      <a:r>
                        <a:rPr lang="en-US" sz="1400" b="1" kern="1200" dirty="0">
                          <a:solidFill>
                            <a:schemeClr val="dk1"/>
                          </a:solidFill>
                          <a:latin typeface="+mn-lt"/>
                          <a:ea typeface="+mn-ea"/>
                          <a:cs typeface="+mn-cs"/>
                        </a:rPr>
                        <a:t>Homepage has a correct number of internal and external links. 15 internal and 1 external links.</a:t>
                      </a:r>
                      <a:endParaRPr lang="en-IN" sz="1400" b="1" kern="1200" dirty="0">
                        <a:solidFill>
                          <a:schemeClr val="dk1"/>
                        </a:solidFill>
                        <a:latin typeface="+mn-lt"/>
                        <a:ea typeface="+mn-ea"/>
                        <a:cs typeface="+mn-cs"/>
                      </a:endParaRPr>
                    </a:p>
                  </a:txBody>
                  <a:tcPr/>
                </a:tc>
                <a:extLst>
                  <a:ext uri="{0D108BD9-81ED-4DB2-BD59-A6C34878D82A}">
                    <a16:rowId xmlns:a16="http://schemas.microsoft.com/office/drawing/2014/main" val="757643603"/>
                  </a:ext>
                </a:extLst>
              </a:tr>
              <a:tr h="0">
                <a:tc>
                  <a:txBody>
                    <a:bodyPr/>
                    <a:lstStyle/>
                    <a:p>
                      <a:pPr algn="l"/>
                      <a:r>
                        <a:rPr lang="en-US" sz="1600" b="1" kern="1200" dirty="0">
                          <a:solidFill>
                            <a:schemeClr val="dk1"/>
                          </a:solidFill>
                          <a:latin typeface="+mn-lt"/>
                          <a:ea typeface="+mn-ea"/>
                          <a:cs typeface="+mn-cs"/>
                        </a:rPr>
                        <a:t>SEO Title</a:t>
                      </a:r>
                      <a:endParaRPr lang="en-IN" sz="1600" b="1" kern="1200" dirty="0">
                        <a:solidFill>
                          <a:schemeClr val="dk1"/>
                        </a:solidFill>
                        <a:latin typeface="+mn-lt"/>
                        <a:ea typeface="+mn-ea"/>
                        <a:cs typeface="+mn-cs"/>
                      </a:endParaRPr>
                    </a:p>
                  </a:txBody>
                  <a:tcPr anchor="ctr"/>
                </a:tc>
                <a:tc>
                  <a:txBody>
                    <a:bodyPr/>
                    <a:lstStyle/>
                    <a:p>
                      <a:pPr algn="ctr"/>
                      <a:endParaRPr lang="en-IN" sz="1800" dirty="0"/>
                    </a:p>
                  </a:txBody>
                  <a:tcPr/>
                </a:tc>
                <a:tc>
                  <a:txBody>
                    <a:bodyPr/>
                    <a:lstStyle/>
                    <a:p>
                      <a:pPr algn="l"/>
                      <a:r>
                        <a:rPr lang="en-US" sz="1400" b="1" kern="1200" dirty="0">
                          <a:solidFill>
                            <a:schemeClr val="dk1"/>
                          </a:solidFill>
                          <a:latin typeface="+mn-lt"/>
                          <a:ea typeface="+mn-ea"/>
                          <a:cs typeface="+mn-cs"/>
                        </a:rPr>
                        <a:t>The title of the homepage has 84 characters. Most search engines will truncate meta titles to 75 characters.</a:t>
                      </a:r>
                      <a:br>
                        <a:rPr lang="en-US" sz="1400" b="1" kern="1200" dirty="0">
                          <a:solidFill>
                            <a:schemeClr val="dk1"/>
                          </a:solidFill>
                          <a:latin typeface="+mn-lt"/>
                          <a:ea typeface="+mn-ea"/>
                          <a:cs typeface="+mn-cs"/>
                        </a:rPr>
                      </a:br>
                      <a:r>
                        <a:rPr lang="en-IN" sz="1400" b="1" kern="1200" dirty="0">
                          <a:solidFill>
                            <a:schemeClr val="dk1"/>
                          </a:solidFill>
                          <a:latin typeface="+mn-lt"/>
                          <a:ea typeface="+mn-ea"/>
                          <a:cs typeface="+mn-cs"/>
                        </a:rPr>
                        <a:t>LG Mobile Service Center in Chennai | LG Mobile Authorized Service Center in Chennai</a:t>
                      </a:r>
                    </a:p>
                  </a:txBody>
                  <a:tcPr/>
                </a:tc>
                <a:extLst>
                  <a:ext uri="{0D108BD9-81ED-4DB2-BD59-A6C34878D82A}">
                    <a16:rowId xmlns:a16="http://schemas.microsoft.com/office/drawing/2014/main" val="2724283753"/>
                  </a:ext>
                </a:extLst>
              </a:tr>
            </a:tbl>
          </a:graphicData>
        </a:graphic>
      </p:graphicFrame>
      <p:pic>
        <p:nvPicPr>
          <p:cNvPr id="8" name="Graphic 7" descr="Checkmark with solid fill">
            <a:extLst>
              <a:ext uri="{FF2B5EF4-FFF2-40B4-BE49-F238E27FC236}">
                <a16:creationId xmlns:a16="http://schemas.microsoft.com/office/drawing/2014/main" id="{1980DA75-7007-EFD1-8350-8173DE14072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26152" y="5319122"/>
            <a:ext cx="457200" cy="457200"/>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19" name="Graphic 18" descr="Checkmark with solid fill">
            <a:extLst>
              <a:ext uri="{FF2B5EF4-FFF2-40B4-BE49-F238E27FC236}">
                <a16:creationId xmlns:a16="http://schemas.microsoft.com/office/drawing/2014/main" id="{7C11644B-121F-BC00-81CD-9D6045845FA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26152" y="2154956"/>
            <a:ext cx="457200" cy="457200"/>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20" name="Graphic 19" descr="Checkmark with solid fill">
            <a:extLst>
              <a:ext uri="{FF2B5EF4-FFF2-40B4-BE49-F238E27FC236}">
                <a16:creationId xmlns:a16="http://schemas.microsoft.com/office/drawing/2014/main" id="{5E524FBA-B6ED-11B6-BC30-6D1C9287576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26152" y="3162654"/>
            <a:ext cx="457200" cy="457200"/>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21" name="Graphic 20" descr="Checkmark with solid fill">
            <a:extLst>
              <a:ext uri="{FF2B5EF4-FFF2-40B4-BE49-F238E27FC236}">
                <a16:creationId xmlns:a16="http://schemas.microsoft.com/office/drawing/2014/main" id="{3E717AAA-64A0-FB42-6201-F6FA75E4791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26152" y="4680488"/>
            <a:ext cx="457200" cy="457200"/>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15" name="Graphic 14" descr="Close with solid fill">
            <a:extLst>
              <a:ext uri="{FF2B5EF4-FFF2-40B4-BE49-F238E27FC236}">
                <a16:creationId xmlns:a16="http://schemas.microsoft.com/office/drawing/2014/main" id="{3DA4E8F2-8AFE-51CC-F132-5703FC99DDD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926152" y="2643065"/>
            <a:ext cx="457200" cy="457200"/>
          </a:xfrm>
          <a:prstGeom prst="rect">
            <a:avLst/>
          </a:prstGeom>
        </p:spPr>
      </p:pic>
      <p:pic>
        <p:nvPicPr>
          <p:cNvPr id="25" name="Graphic 24" descr="Close with solid fill">
            <a:extLst>
              <a:ext uri="{FF2B5EF4-FFF2-40B4-BE49-F238E27FC236}">
                <a16:creationId xmlns:a16="http://schemas.microsoft.com/office/drawing/2014/main" id="{9E5892EF-D79A-2662-D336-8315F00401B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926152" y="3813254"/>
            <a:ext cx="457200" cy="457200"/>
          </a:xfrm>
          <a:prstGeom prst="rect">
            <a:avLst/>
          </a:prstGeom>
        </p:spPr>
      </p:pic>
      <p:pic>
        <p:nvPicPr>
          <p:cNvPr id="1026" name="Picture 2" descr="4,000+ Free Exclamation Mark &amp; Attention Images - Pixabay">
            <a:extLst>
              <a:ext uri="{FF2B5EF4-FFF2-40B4-BE49-F238E27FC236}">
                <a16:creationId xmlns:a16="http://schemas.microsoft.com/office/drawing/2014/main" id="{EFB90547-344F-FD61-EB2B-B7ADE7128C2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926152" y="1635367"/>
            <a:ext cx="457200" cy="457200"/>
          </a:xfrm>
          <a:prstGeom prst="rect">
            <a:avLst/>
          </a:prstGeom>
          <a:noFill/>
          <a:extLst>
            <a:ext uri="{909E8E84-426E-40DD-AFC4-6F175D3DCCD1}">
              <a14:hiddenFill xmlns:a14="http://schemas.microsoft.com/office/drawing/2010/main">
                <a:solidFill>
                  <a:srgbClr val="FFFFFF"/>
                </a:solidFill>
              </a14:hiddenFill>
            </a:ext>
          </a:extLst>
        </p:spPr>
      </p:pic>
      <p:pic>
        <p:nvPicPr>
          <p:cNvPr id="18" name="Graphic 17" descr="Close with solid fill">
            <a:extLst>
              <a:ext uri="{FF2B5EF4-FFF2-40B4-BE49-F238E27FC236}">
                <a16:creationId xmlns:a16="http://schemas.microsoft.com/office/drawing/2014/main" id="{DBFEEF5F-8A42-0A82-B5A3-C2DE20FA767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926152" y="5981430"/>
            <a:ext cx="457200" cy="457200"/>
          </a:xfrm>
          <a:prstGeom prst="rect">
            <a:avLst/>
          </a:prstGeom>
        </p:spPr>
      </p:pic>
    </p:spTree>
    <p:extLst>
      <p:ext uri="{BB962C8B-B14F-4D97-AF65-F5344CB8AC3E}">
        <p14:creationId xmlns:p14="http://schemas.microsoft.com/office/powerpoint/2010/main" val="36941258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rotWithShape="1">
          <a:gsLst>
            <a:gs pos="0">
              <a:srgbClr val="4874B0">
                <a:alpha val="100000"/>
              </a:srgbClr>
            </a:gs>
            <a:gs pos="100000">
              <a:srgbClr val="053371">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4" name="Freeform 4"/>
          <p:cNvSpPr/>
          <p:nvPr/>
        </p:nvSpPr>
        <p:spPr>
          <a:xfrm rot="-5400000" flipV="1">
            <a:off x="10118007" y="-835966"/>
            <a:ext cx="1813931" cy="3485863"/>
          </a:xfrm>
          <a:custGeom>
            <a:avLst/>
            <a:gdLst/>
            <a:ahLst/>
            <a:cxnLst/>
            <a:rect l="l" t="t" r="r" b="b"/>
            <a:pathLst>
              <a:path w="2720897" h="5228794">
                <a:moveTo>
                  <a:pt x="0" y="5228795"/>
                </a:moveTo>
                <a:lnTo>
                  <a:pt x="2720897" y="5228795"/>
                </a:lnTo>
                <a:lnTo>
                  <a:pt x="2720897" y="0"/>
                </a:lnTo>
                <a:lnTo>
                  <a:pt x="0" y="0"/>
                </a:lnTo>
                <a:lnTo>
                  <a:pt x="0" y="5228795"/>
                </a:lnTo>
                <a:close/>
              </a:path>
            </a:pathLst>
          </a:custGeom>
          <a:blipFill>
            <a:blip r:embed="rId3"/>
            <a:stretch>
              <a:fillRect/>
            </a:stretch>
          </a:blipFill>
        </p:spPr>
      </p:sp>
      <p:sp>
        <p:nvSpPr>
          <p:cNvPr id="7" name="Freeform 7"/>
          <p:cNvSpPr/>
          <p:nvPr/>
        </p:nvSpPr>
        <p:spPr>
          <a:xfrm rot="-5400000">
            <a:off x="260063" y="-980979"/>
            <a:ext cx="1813931" cy="3485863"/>
          </a:xfrm>
          <a:custGeom>
            <a:avLst/>
            <a:gdLst/>
            <a:ahLst/>
            <a:cxnLst/>
            <a:rect l="l" t="t" r="r" b="b"/>
            <a:pathLst>
              <a:path w="2720897" h="5228794">
                <a:moveTo>
                  <a:pt x="0" y="0"/>
                </a:moveTo>
                <a:lnTo>
                  <a:pt x="2720897" y="0"/>
                </a:lnTo>
                <a:lnTo>
                  <a:pt x="2720897" y="5228794"/>
                </a:lnTo>
                <a:lnTo>
                  <a:pt x="0" y="5228794"/>
                </a:lnTo>
                <a:lnTo>
                  <a:pt x="0" y="0"/>
                </a:lnTo>
                <a:close/>
              </a:path>
            </a:pathLst>
          </a:custGeom>
          <a:blipFill>
            <a:blip r:embed="rId3"/>
            <a:stretch>
              <a:fillRect/>
            </a:stretch>
          </a:blipFill>
        </p:spPr>
      </p:sp>
      <p:sp>
        <p:nvSpPr>
          <p:cNvPr id="40" name="TextBox 6">
            <a:extLst>
              <a:ext uri="{FF2B5EF4-FFF2-40B4-BE49-F238E27FC236}">
                <a16:creationId xmlns:a16="http://schemas.microsoft.com/office/drawing/2014/main" id="{EF0FA61F-EEBA-40BD-49D3-75FAB0F12989}"/>
              </a:ext>
            </a:extLst>
          </p:cNvPr>
          <p:cNvSpPr txBox="1"/>
          <p:nvPr/>
        </p:nvSpPr>
        <p:spPr>
          <a:xfrm>
            <a:off x="9024308" y="1803551"/>
            <a:ext cx="5513269" cy="466439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10" name="Group 4">
            <a:extLst>
              <a:ext uri="{FF2B5EF4-FFF2-40B4-BE49-F238E27FC236}">
                <a16:creationId xmlns:a16="http://schemas.microsoft.com/office/drawing/2014/main" id="{D08A2A86-4075-8833-3E5D-73F22B59880D}"/>
              </a:ext>
            </a:extLst>
          </p:cNvPr>
          <p:cNvGrpSpPr/>
          <p:nvPr/>
        </p:nvGrpSpPr>
        <p:grpSpPr>
          <a:xfrm>
            <a:off x="2581966" y="314157"/>
            <a:ext cx="7028067" cy="580183"/>
            <a:chOff x="0" y="0"/>
            <a:chExt cx="2186727" cy="545838"/>
          </a:xfrm>
        </p:grpSpPr>
        <p:sp>
          <p:nvSpPr>
            <p:cNvPr id="11" name="Freeform 5">
              <a:extLst>
                <a:ext uri="{FF2B5EF4-FFF2-40B4-BE49-F238E27FC236}">
                  <a16:creationId xmlns:a16="http://schemas.microsoft.com/office/drawing/2014/main" id="{74D939D2-1049-716D-B7ED-B2327BB3A6F5}"/>
                </a:ext>
              </a:extLst>
            </p:cNvPr>
            <p:cNvSpPr/>
            <p:nvPr/>
          </p:nvSpPr>
          <p:spPr>
            <a:xfrm>
              <a:off x="0" y="0"/>
              <a:ext cx="2186727" cy="545838"/>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12" name="TextBox 6">
              <a:extLst>
                <a:ext uri="{FF2B5EF4-FFF2-40B4-BE49-F238E27FC236}">
                  <a16:creationId xmlns:a16="http://schemas.microsoft.com/office/drawing/2014/main" id="{BCA0A7CC-DE61-1F25-DA57-9B206C1DE119}"/>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4" name="TextBox 6">
            <a:extLst>
              <a:ext uri="{FF2B5EF4-FFF2-40B4-BE49-F238E27FC236}">
                <a16:creationId xmlns:a16="http://schemas.microsoft.com/office/drawing/2014/main" id="{625E2683-566B-0693-8726-6468B97A486B}"/>
              </a:ext>
            </a:extLst>
          </p:cNvPr>
          <p:cNvSpPr txBox="1"/>
          <p:nvPr/>
        </p:nvSpPr>
        <p:spPr>
          <a:xfrm>
            <a:off x="2712808" y="372661"/>
            <a:ext cx="6897226" cy="418063"/>
          </a:xfrm>
          <a:prstGeom prst="rect">
            <a:avLst/>
          </a:prstGeom>
        </p:spPr>
        <p:txBody>
          <a:bodyPr wrap="square" lIns="0" tIns="0" rIns="0" bIns="0" rtlCol="0" anchor="t">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IN" sz="2000" b="1" i="0" u="none" strike="noStrike" kern="1200" cap="none" spc="0" normalizeH="0" baseline="0" noProof="0" dirty="0">
                <a:ln>
                  <a:noFill/>
                </a:ln>
                <a:solidFill>
                  <a:srgbClr val="1F497D"/>
                </a:solidFill>
                <a:effectLst/>
                <a:uLnTx/>
                <a:uFillTx/>
                <a:latin typeface="Poppins" panose="00000500000000000000" pitchFamily="2" charset="0"/>
                <a:ea typeface="Times New Roman" panose="02020603050405020304" pitchFamily="18" charset="0"/>
                <a:cs typeface="Poppins" panose="00000500000000000000" pitchFamily="2" charset="0"/>
              </a:rPr>
              <a:t>Advanced SEO Analysis for Brands/LG Smartphones</a:t>
            </a:r>
          </a:p>
        </p:txBody>
      </p:sp>
      <p:graphicFrame>
        <p:nvGraphicFramePr>
          <p:cNvPr id="5" name="Table 5">
            <a:extLst>
              <a:ext uri="{FF2B5EF4-FFF2-40B4-BE49-F238E27FC236}">
                <a16:creationId xmlns:a16="http://schemas.microsoft.com/office/drawing/2014/main" id="{FCEEEABF-E33B-B686-7A5D-8CB39EA3FB16}"/>
              </a:ext>
            </a:extLst>
          </p:cNvPr>
          <p:cNvGraphicFramePr>
            <a:graphicFrameLocks noGrp="1"/>
          </p:cNvGraphicFramePr>
          <p:nvPr/>
        </p:nvGraphicFramePr>
        <p:xfrm>
          <a:off x="994923" y="1116723"/>
          <a:ext cx="10172989" cy="5470307"/>
        </p:xfrm>
        <a:graphic>
          <a:graphicData uri="http://schemas.openxmlformats.org/drawingml/2006/table">
            <a:tbl>
              <a:tblPr firstRow="1" bandRow="1">
                <a:tableStyleId>{5C22544A-7EE6-4342-B048-85BDC9FD1C3A}</a:tableStyleId>
              </a:tblPr>
              <a:tblGrid>
                <a:gridCol w="2802214">
                  <a:extLst>
                    <a:ext uri="{9D8B030D-6E8A-4147-A177-3AD203B41FA5}">
                      <a16:colId xmlns:a16="http://schemas.microsoft.com/office/drawing/2014/main" val="3537439149"/>
                    </a:ext>
                  </a:extLst>
                </a:gridCol>
                <a:gridCol w="929769">
                  <a:extLst>
                    <a:ext uri="{9D8B030D-6E8A-4147-A177-3AD203B41FA5}">
                      <a16:colId xmlns:a16="http://schemas.microsoft.com/office/drawing/2014/main" val="1196916023"/>
                    </a:ext>
                  </a:extLst>
                </a:gridCol>
                <a:gridCol w="6441006">
                  <a:extLst>
                    <a:ext uri="{9D8B030D-6E8A-4147-A177-3AD203B41FA5}">
                      <a16:colId xmlns:a16="http://schemas.microsoft.com/office/drawing/2014/main" val="45539890"/>
                    </a:ext>
                  </a:extLst>
                </a:gridCol>
              </a:tblGrid>
              <a:tr h="488334">
                <a:tc>
                  <a:txBody>
                    <a:bodyPr/>
                    <a:lstStyle/>
                    <a:p>
                      <a:pPr algn="ctr"/>
                      <a:r>
                        <a:rPr lang="en-US" sz="2000" dirty="0"/>
                        <a:t>Metrics</a:t>
                      </a:r>
                      <a:endParaRPr lang="en-IN" sz="2000" dirty="0"/>
                    </a:p>
                  </a:txBody>
                  <a:tcPr/>
                </a:tc>
                <a:tc>
                  <a:txBody>
                    <a:bodyPr/>
                    <a:lstStyle/>
                    <a:p>
                      <a:pPr algn="ctr"/>
                      <a:r>
                        <a:rPr lang="en-US" sz="2000" dirty="0"/>
                        <a:t>Tests</a:t>
                      </a:r>
                      <a:endParaRPr lang="en-IN" sz="2000" dirty="0"/>
                    </a:p>
                  </a:txBody>
                  <a:tcPr/>
                </a:tc>
                <a:tc>
                  <a:txBody>
                    <a:bodyPr/>
                    <a:lstStyle/>
                    <a:p>
                      <a:pPr algn="ctr"/>
                      <a:r>
                        <a:rPr lang="en-US" sz="2000" dirty="0"/>
                        <a:t>Explanations</a:t>
                      </a:r>
                      <a:endParaRPr lang="en-IN" sz="2000" dirty="0"/>
                    </a:p>
                  </a:txBody>
                  <a:tcPr/>
                </a:tc>
                <a:extLst>
                  <a:ext uri="{0D108BD9-81ED-4DB2-BD59-A6C34878D82A}">
                    <a16:rowId xmlns:a16="http://schemas.microsoft.com/office/drawing/2014/main" val="2895864743"/>
                  </a:ext>
                </a:extLst>
              </a:tr>
              <a:tr h="949704">
                <a:tc>
                  <a:txBody>
                    <a:bodyPr/>
                    <a:lstStyle/>
                    <a:p>
                      <a:pPr algn="l"/>
                      <a:r>
                        <a:rPr lang="en-US" sz="1600" b="1" dirty="0"/>
                        <a:t>Search Preview</a:t>
                      </a:r>
                      <a:endParaRPr lang="en-IN" sz="1600" b="1" dirty="0"/>
                    </a:p>
                  </a:txBody>
                  <a:tcPr anchor="ctr"/>
                </a:tc>
                <a:tc>
                  <a:txBody>
                    <a:bodyPr/>
                    <a:lstStyle/>
                    <a:p>
                      <a:pPr algn="ctr"/>
                      <a:endParaRPr lang="en-IN" sz="1600" b="1" dirty="0"/>
                    </a:p>
                  </a:txBody>
                  <a:tcPr/>
                </a:tc>
                <a:tc>
                  <a:txBody>
                    <a:bodyPr/>
                    <a:lstStyle/>
                    <a:p>
                      <a:pPr algn="l"/>
                      <a:endParaRPr lang="en-IN" sz="1400" b="1" dirty="0"/>
                    </a:p>
                  </a:txBody>
                  <a:tcPr/>
                </a:tc>
                <a:extLst>
                  <a:ext uri="{0D108BD9-81ED-4DB2-BD59-A6C34878D82A}">
                    <a16:rowId xmlns:a16="http://schemas.microsoft.com/office/drawing/2014/main" val="3138227522"/>
                  </a:ext>
                </a:extLst>
              </a:tr>
              <a:tr h="4032269">
                <a:tc>
                  <a:txBody>
                    <a:bodyPr/>
                    <a:lstStyle/>
                    <a:p>
                      <a:pPr algn="l"/>
                      <a:r>
                        <a:rPr lang="en-US" sz="1600" b="1" kern="1200" dirty="0">
                          <a:solidFill>
                            <a:schemeClr val="dk1"/>
                          </a:solidFill>
                          <a:latin typeface="+mn-lt"/>
                          <a:ea typeface="+mn-ea"/>
                          <a:cs typeface="+mn-cs"/>
                        </a:rPr>
                        <a:t>Mobile Snapshot</a:t>
                      </a:r>
                      <a:endParaRPr lang="en-IN" sz="1600" b="1" kern="1200" dirty="0">
                        <a:solidFill>
                          <a:schemeClr val="dk1"/>
                        </a:solidFill>
                        <a:latin typeface="+mn-lt"/>
                        <a:ea typeface="+mn-ea"/>
                        <a:cs typeface="+mn-cs"/>
                      </a:endParaRPr>
                    </a:p>
                  </a:txBody>
                  <a:tcPr anchor="ctr"/>
                </a:tc>
                <a:tc>
                  <a:txBody>
                    <a:bodyPr/>
                    <a:lstStyle/>
                    <a:p>
                      <a:pPr algn="ctr"/>
                      <a:endParaRPr lang="en-IN" sz="1800" dirty="0"/>
                    </a:p>
                  </a:txBody>
                  <a:tcPr/>
                </a:tc>
                <a:tc>
                  <a:txBody>
                    <a:bodyPr/>
                    <a:lstStyle/>
                    <a:p>
                      <a:pPr algn="l"/>
                      <a:endParaRPr lang="en-IN" sz="1400" b="1" kern="1200" dirty="0">
                        <a:solidFill>
                          <a:schemeClr val="dk1"/>
                        </a:solidFill>
                        <a:latin typeface="+mn-lt"/>
                        <a:ea typeface="+mn-ea"/>
                        <a:cs typeface="+mn-cs"/>
                      </a:endParaRPr>
                    </a:p>
                  </a:txBody>
                  <a:tcPr/>
                </a:tc>
                <a:extLst>
                  <a:ext uri="{0D108BD9-81ED-4DB2-BD59-A6C34878D82A}">
                    <a16:rowId xmlns:a16="http://schemas.microsoft.com/office/drawing/2014/main" val="369744070"/>
                  </a:ext>
                </a:extLst>
              </a:tr>
            </a:tbl>
          </a:graphicData>
        </a:graphic>
      </p:graphicFrame>
      <p:pic>
        <p:nvPicPr>
          <p:cNvPr id="1026" name="Picture 2" descr="4,000+ Free Exclamation Mark &amp; Attention Images - Pixabay">
            <a:extLst>
              <a:ext uri="{FF2B5EF4-FFF2-40B4-BE49-F238E27FC236}">
                <a16:creationId xmlns:a16="http://schemas.microsoft.com/office/drawing/2014/main" id="{EFB90547-344F-FD61-EB2B-B7ADE7128C2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40098" y="1854780"/>
            <a:ext cx="457200" cy="45720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4,000+ Free Exclamation Mark &amp; Attention Images - Pixabay">
            <a:extLst>
              <a:ext uri="{FF2B5EF4-FFF2-40B4-BE49-F238E27FC236}">
                <a16:creationId xmlns:a16="http://schemas.microsoft.com/office/drawing/2014/main" id="{00000E40-7971-56BD-303B-C89F9142E00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40098" y="4341361"/>
            <a:ext cx="457200" cy="4572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0BF5BDCF-66AF-348A-AAEA-E49A3DCC896F}"/>
              </a:ext>
            </a:extLst>
          </p:cNvPr>
          <p:cNvPicPr>
            <a:picLocks noChangeAspect="1"/>
          </p:cNvPicPr>
          <p:nvPr/>
        </p:nvPicPr>
        <p:blipFill>
          <a:blip r:embed="rId5"/>
          <a:stretch>
            <a:fillRect/>
          </a:stretch>
        </p:blipFill>
        <p:spPr>
          <a:xfrm>
            <a:off x="6924943" y="2655646"/>
            <a:ext cx="2114129" cy="3829693"/>
          </a:xfrm>
          <a:prstGeom prst="rect">
            <a:avLst/>
          </a:prstGeom>
        </p:spPr>
      </p:pic>
      <p:pic>
        <p:nvPicPr>
          <p:cNvPr id="13" name="Picture 12">
            <a:extLst>
              <a:ext uri="{FF2B5EF4-FFF2-40B4-BE49-F238E27FC236}">
                <a16:creationId xmlns:a16="http://schemas.microsoft.com/office/drawing/2014/main" id="{AD660B4A-40E0-E2A6-1B64-F368D9E78327}"/>
              </a:ext>
            </a:extLst>
          </p:cNvPr>
          <p:cNvPicPr>
            <a:picLocks noChangeAspect="1"/>
          </p:cNvPicPr>
          <p:nvPr/>
        </p:nvPicPr>
        <p:blipFill>
          <a:blip r:embed="rId6"/>
          <a:stretch>
            <a:fillRect/>
          </a:stretch>
        </p:blipFill>
        <p:spPr>
          <a:xfrm>
            <a:off x="4939045" y="1684465"/>
            <a:ext cx="6085927" cy="780190"/>
          </a:xfrm>
          <a:prstGeom prst="rect">
            <a:avLst/>
          </a:prstGeom>
        </p:spPr>
      </p:pic>
    </p:spTree>
    <p:extLst>
      <p:ext uri="{BB962C8B-B14F-4D97-AF65-F5344CB8AC3E}">
        <p14:creationId xmlns:p14="http://schemas.microsoft.com/office/powerpoint/2010/main" val="22375518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gradFill rotWithShape="1">
          <a:gsLst>
            <a:gs pos="0">
              <a:srgbClr val="4874B0">
                <a:alpha val="100000"/>
              </a:srgbClr>
            </a:gs>
            <a:gs pos="100000">
              <a:srgbClr val="053371">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4" name="Freeform 4"/>
          <p:cNvSpPr/>
          <p:nvPr/>
        </p:nvSpPr>
        <p:spPr>
          <a:xfrm rot="-5400000" flipV="1">
            <a:off x="10118007" y="-835966"/>
            <a:ext cx="1813931" cy="3485863"/>
          </a:xfrm>
          <a:custGeom>
            <a:avLst/>
            <a:gdLst/>
            <a:ahLst/>
            <a:cxnLst/>
            <a:rect l="l" t="t" r="r" b="b"/>
            <a:pathLst>
              <a:path w="2720897" h="5228794">
                <a:moveTo>
                  <a:pt x="0" y="5228795"/>
                </a:moveTo>
                <a:lnTo>
                  <a:pt x="2720897" y="5228795"/>
                </a:lnTo>
                <a:lnTo>
                  <a:pt x="2720897" y="0"/>
                </a:lnTo>
                <a:lnTo>
                  <a:pt x="0" y="0"/>
                </a:lnTo>
                <a:lnTo>
                  <a:pt x="0" y="5228795"/>
                </a:lnTo>
                <a:close/>
              </a:path>
            </a:pathLst>
          </a:custGeom>
          <a:blipFill>
            <a:blip r:embed="rId2"/>
            <a:stretch>
              <a:fillRect/>
            </a:stretch>
          </a:blipFill>
        </p:spPr>
      </p:sp>
      <p:sp>
        <p:nvSpPr>
          <p:cNvPr id="7" name="Freeform 7"/>
          <p:cNvSpPr/>
          <p:nvPr/>
        </p:nvSpPr>
        <p:spPr>
          <a:xfrm rot="-5400000">
            <a:off x="260063" y="-980979"/>
            <a:ext cx="1813931" cy="3485863"/>
          </a:xfrm>
          <a:custGeom>
            <a:avLst/>
            <a:gdLst/>
            <a:ahLst/>
            <a:cxnLst/>
            <a:rect l="l" t="t" r="r" b="b"/>
            <a:pathLst>
              <a:path w="2720897" h="5228794">
                <a:moveTo>
                  <a:pt x="0" y="0"/>
                </a:moveTo>
                <a:lnTo>
                  <a:pt x="2720897" y="0"/>
                </a:lnTo>
                <a:lnTo>
                  <a:pt x="2720897" y="5228794"/>
                </a:lnTo>
                <a:lnTo>
                  <a:pt x="0" y="5228794"/>
                </a:lnTo>
                <a:lnTo>
                  <a:pt x="0" y="0"/>
                </a:lnTo>
                <a:close/>
              </a:path>
            </a:pathLst>
          </a:custGeom>
          <a:blipFill>
            <a:blip r:embed="rId2"/>
            <a:stretch>
              <a:fillRect/>
            </a:stretch>
          </a:blipFill>
        </p:spPr>
      </p:sp>
      <p:sp>
        <p:nvSpPr>
          <p:cNvPr id="10" name="TextBox 5">
            <a:extLst>
              <a:ext uri="{FF2B5EF4-FFF2-40B4-BE49-F238E27FC236}">
                <a16:creationId xmlns:a16="http://schemas.microsoft.com/office/drawing/2014/main" id="{9B7D3730-92A1-D757-66DB-B26D05CB405A}"/>
              </a:ext>
            </a:extLst>
          </p:cNvPr>
          <p:cNvSpPr txBox="1"/>
          <p:nvPr/>
        </p:nvSpPr>
        <p:spPr>
          <a:xfrm>
            <a:off x="1679684" y="306039"/>
            <a:ext cx="8153634" cy="743793"/>
          </a:xfrm>
          <a:prstGeom prst="rect">
            <a:avLst/>
          </a:prstGeom>
        </p:spPr>
        <p:txBody>
          <a:bodyPr wrap="square" lIns="0" tIns="0" rIns="0" bIns="0" rtlCol="0" anchor="t">
            <a:spAutoFit/>
          </a:bodyPr>
          <a:lstStyle/>
          <a:p>
            <a:pPr marL="0" marR="0" lvl="0" indent="0" algn="ctr" defTabSz="609630" rtl="0" eaLnBrk="1" fontAlgn="auto" latinLnBrk="0" hangingPunct="1">
              <a:lnSpc>
                <a:spcPts val="5770"/>
              </a:lnSpc>
              <a:spcBef>
                <a:spcPts val="0"/>
              </a:spcBef>
              <a:spcAft>
                <a:spcPts val="0"/>
              </a:spcAft>
              <a:buClrTx/>
              <a:buSzTx/>
              <a:buFontTx/>
              <a:buNone/>
              <a:tabLst/>
              <a:defRPr/>
            </a:pPr>
            <a:r>
              <a:rPr kumimoji="0" lang="en-US" sz="5444" b="1" i="0" u="none" strike="noStrike" kern="1200" cap="none" spc="544" normalizeH="0" baseline="0" noProof="0" dirty="0">
                <a:ln>
                  <a:noFill/>
                </a:ln>
                <a:solidFill>
                  <a:srgbClr val="FFFFFF"/>
                </a:solidFill>
                <a:effectLst/>
                <a:uLnTx/>
                <a:uFillTx/>
                <a:latin typeface="League Spartan"/>
                <a:ea typeface="League Spartan"/>
                <a:cs typeface="League Spartan"/>
                <a:sym typeface="League Spartan"/>
              </a:rPr>
              <a:t>SEO Metric Analysis</a:t>
            </a:r>
          </a:p>
        </p:txBody>
      </p:sp>
      <p:grpSp>
        <p:nvGrpSpPr>
          <p:cNvPr id="16" name="Group 4">
            <a:extLst>
              <a:ext uri="{FF2B5EF4-FFF2-40B4-BE49-F238E27FC236}">
                <a16:creationId xmlns:a16="http://schemas.microsoft.com/office/drawing/2014/main" id="{E2338109-89BF-E81C-EEE2-F59AA1DC2484}"/>
              </a:ext>
            </a:extLst>
          </p:cNvPr>
          <p:cNvGrpSpPr/>
          <p:nvPr/>
        </p:nvGrpSpPr>
        <p:grpSpPr>
          <a:xfrm>
            <a:off x="774315" y="2184105"/>
            <a:ext cx="10817461" cy="4328092"/>
            <a:chOff x="0" y="0"/>
            <a:chExt cx="2186727" cy="545838"/>
          </a:xfrm>
        </p:grpSpPr>
        <p:sp>
          <p:nvSpPr>
            <p:cNvPr id="23" name="Freeform 5">
              <a:extLst>
                <a:ext uri="{FF2B5EF4-FFF2-40B4-BE49-F238E27FC236}">
                  <a16:creationId xmlns:a16="http://schemas.microsoft.com/office/drawing/2014/main" id="{76560618-FD94-1E93-1024-AB0BE4EEA43B}"/>
                </a:ext>
              </a:extLst>
            </p:cNvPr>
            <p:cNvSpPr/>
            <p:nvPr/>
          </p:nvSpPr>
          <p:spPr>
            <a:xfrm>
              <a:off x="0" y="0"/>
              <a:ext cx="2186727" cy="545838"/>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24" name="TextBox 6">
              <a:extLst>
                <a:ext uri="{FF2B5EF4-FFF2-40B4-BE49-F238E27FC236}">
                  <a16:creationId xmlns:a16="http://schemas.microsoft.com/office/drawing/2014/main" id="{8A627104-9F3B-4054-2F55-8466B0494C56}"/>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40" name="TextBox 6">
            <a:extLst>
              <a:ext uri="{FF2B5EF4-FFF2-40B4-BE49-F238E27FC236}">
                <a16:creationId xmlns:a16="http://schemas.microsoft.com/office/drawing/2014/main" id="{EF0FA61F-EEBA-40BD-49D3-75FAB0F12989}"/>
              </a:ext>
            </a:extLst>
          </p:cNvPr>
          <p:cNvSpPr txBox="1"/>
          <p:nvPr/>
        </p:nvSpPr>
        <p:spPr>
          <a:xfrm>
            <a:off x="9024308" y="1803551"/>
            <a:ext cx="5513269" cy="466439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30" name="Group 4">
            <a:extLst>
              <a:ext uri="{FF2B5EF4-FFF2-40B4-BE49-F238E27FC236}">
                <a16:creationId xmlns:a16="http://schemas.microsoft.com/office/drawing/2014/main" id="{B228254C-C925-528A-9F35-4E66CE694296}"/>
              </a:ext>
            </a:extLst>
          </p:cNvPr>
          <p:cNvGrpSpPr/>
          <p:nvPr/>
        </p:nvGrpSpPr>
        <p:grpSpPr>
          <a:xfrm>
            <a:off x="774316" y="1297625"/>
            <a:ext cx="3743598" cy="580183"/>
            <a:chOff x="0" y="0"/>
            <a:chExt cx="2186727" cy="545838"/>
          </a:xfrm>
        </p:grpSpPr>
        <p:sp>
          <p:nvSpPr>
            <p:cNvPr id="31" name="Freeform 5">
              <a:extLst>
                <a:ext uri="{FF2B5EF4-FFF2-40B4-BE49-F238E27FC236}">
                  <a16:creationId xmlns:a16="http://schemas.microsoft.com/office/drawing/2014/main" id="{7D8D3857-9A34-37C9-485D-D21F7F9C7F50}"/>
                </a:ext>
              </a:extLst>
            </p:cNvPr>
            <p:cNvSpPr/>
            <p:nvPr/>
          </p:nvSpPr>
          <p:spPr>
            <a:xfrm>
              <a:off x="0" y="0"/>
              <a:ext cx="2186727" cy="545838"/>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32" name="TextBox 6">
              <a:extLst>
                <a:ext uri="{FF2B5EF4-FFF2-40B4-BE49-F238E27FC236}">
                  <a16:creationId xmlns:a16="http://schemas.microsoft.com/office/drawing/2014/main" id="{4B022069-739A-4419-E2B3-5E6388A775F3}"/>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33" name="TextBox 6">
            <a:extLst>
              <a:ext uri="{FF2B5EF4-FFF2-40B4-BE49-F238E27FC236}">
                <a16:creationId xmlns:a16="http://schemas.microsoft.com/office/drawing/2014/main" id="{ABB13DFB-E51F-11BF-823D-E0ADC27D70DB}"/>
              </a:ext>
            </a:extLst>
          </p:cNvPr>
          <p:cNvSpPr txBox="1"/>
          <p:nvPr/>
        </p:nvSpPr>
        <p:spPr>
          <a:xfrm>
            <a:off x="905158" y="1356129"/>
            <a:ext cx="3612756" cy="418063"/>
          </a:xfrm>
          <a:prstGeom prst="rect">
            <a:avLst/>
          </a:prstGeom>
        </p:spPr>
        <p:txBody>
          <a:bodyPr wrap="square" lIns="0" tIns="0" rIns="0" bIns="0" rtlCol="0" anchor="t">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IN" sz="2000" b="1" i="0" u="none" strike="noStrike" kern="1200" cap="none" spc="0" normalizeH="0" baseline="0" noProof="0" dirty="0">
                <a:ln>
                  <a:noFill/>
                </a:ln>
                <a:solidFill>
                  <a:srgbClr val="1F497D"/>
                </a:solidFill>
                <a:effectLst/>
                <a:uLnTx/>
                <a:uFillTx/>
                <a:latin typeface="Poppins" panose="00000500000000000000" pitchFamily="2" charset="0"/>
                <a:ea typeface="Times New Roman" panose="02020603050405020304" pitchFamily="18" charset="0"/>
                <a:cs typeface="Poppins" panose="00000500000000000000" pitchFamily="2" charset="0"/>
              </a:rPr>
              <a:t>Services/LG Service Center</a:t>
            </a:r>
          </a:p>
        </p:txBody>
      </p:sp>
      <p:pic>
        <p:nvPicPr>
          <p:cNvPr id="15" name="Picture 14">
            <a:extLst>
              <a:ext uri="{FF2B5EF4-FFF2-40B4-BE49-F238E27FC236}">
                <a16:creationId xmlns:a16="http://schemas.microsoft.com/office/drawing/2014/main" id="{B2FE9F49-D854-84AE-8CD2-F3161DA693DD}"/>
              </a:ext>
            </a:extLst>
          </p:cNvPr>
          <p:cNvPicPr>
            <a:picLocks noChangeAspect="1"/>
          </p:cNvPicPr>
          <p:nvPr/>
        </p:nvPicPr>
        <p:blipFill>
          <a:blip r:embed="rId3"/>
          <a:stretch>
            <a:fillRect/>
          </a:stretch>
        </p:blipFill>
        <p:spPr>
          <a:xfrm>
            <a:off x="1190101" y="2682960"/>
            <a:ext cx="2162175" cy="3199373"/>
          </a:xfrm>
          <a:prstGeom prst="rect">
            <a:avLst/>
          </a:prstGeom>
        </p:spPr>
      </p:pic>
      <p:pic>
        <p:nvPicPr>
          <p:cNvPr id="17" name="Picture 16">
            <a:extLst>
              <a:ext uri="{FF2B5EF4-FFF2-40B4-BE49-F238E27FC236}">
                <a16:creationId xmlns:a16="http://schemas.microsoft.com/office/drawing/2014/main" id="{00244F46-10F8-A683-B7B9-CB111DEBB59A}"/>
              </a:ext>
            </a:extLst>
          </p:cNvPr>
          <p:cNvPicPr>
            <a:picLocks noChangeAspect="1"/>
          </p:cNvPicPr>
          <p:nvPr/>
        </p:nvPicPr>
        <p:blipFill>
          <a:blip r:embed="rId4"/>
          <a:stretch>
            <a:fillRect/>
          </a:stretch>
        </p:blipFill>
        <p:spPr>
          <a:xfrm>
            <a:off x="4135902" y="2682960"/>
            <a:ext cx="6991350" cy="3199372"/>
          </a:xfrm>
          <a:prstGeom prst="rect">
            <a:avLst/>
          </a:prstGeom>
        </p:spPr>
      </p:pic>
    </p:spTree>
    <p:extLst>
      <p:ext uri="{BB962C8B-B14F-4D97-AF65-F5344CB8AC3E}">
        <p14:creationId xmlns:p14="http://schemas.microsoft.com/office/powerpoint/2010/main" val="41135611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gradFill rotWithShape="1">
          <a:gsLst>
            <a:gs pos="0">
              <a:srgbClr val="4874B0">
                <a:alpha val="100000"/>
              </a:srgbClr>
            </a:gs>
            <a:gs pos="100000">
              <a:srgbClr val="053371">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4" name="Freeform 4"/>
          <p:cNvSpPr/>
          <p:nvPr/>
        </p:nvSpPr>
        <p:spPr>
          <a:xfrm rot="-5400000" flipV="1">
            <a:off x="10118007" y="-835966"/>
            <a:ext cx="1813931" cy="3485863"/>
          </a:xfrm>
          <a:custGeom>
            <a:avLst/>
            <a:gdLst/>
            <a:ahLst/>
            <a:cxnLst/>
            <a:rect l="l" t="t" r="r" b="b"/>
            <a:pathLst>
              <a:path w="2720897" h="5228794">
                <a:moveTo>
                  <a:pt x="0" y="5228795"/>
                </a:moveTo>
                <a:lnTo>
                  <a:pt x="2720897" y="5228795"/>
                </a:lnTo>
                <a:lnTo>
                  <a:pt x="2720897" y="0"/>
                </a:lnTo>
                <a:lnTo>
                  <a:pt x="0" y="0"/>
                </a:lnTo>
                <a:lnTo>
                  <a:pt x="0" y="5228795"/>
                </a:lnTo>
                <a:close/>
              </a:path>
            </a:pathLst>
          </a:custGeom>
          <a:blipFill>
            <a:blip r:embed="rId3"/>
            <a:stretch>
              <a:fillRect/>
            </a:stretch>
          </a:blipFill>
        </p:spPr>
      </p:sp>
      <p:sp>
        <p:nvSpPr>
          <p:cNvPr id="7" name="Freeform 7"/>
          <p:cNvSpPr/>
          <p:nvPr/>
        </p:nvSpPr>
        <p:spPr>
          <a:xfrm rot="-5400000">
            <a:off x="260063" y="-980979"/>
            <a:ext cx="1813931" cy="3485863"/>
          </a:xfrm>
          <a:custGeom>
            <a:avLst/>
            <a:gdLst/>
            <a:ahLst/>
            <a:cxnLst/>
            <a:rect l="l" t="t" r="r" b="b"/>
            <a:pathLst>
              <a:path w="2720897" h="5228794">
                <a:moveTo>
                  <a:pt x="0" y="0"/>
                </a:moveTo>
                <a:lnTo>
                  <a:pt x="2720897" y="0"/>
                </a:lnTo>
                <a:lnTo>
                  <a:pt x="2720897" y="5228794"/>
                </a:lnTo>
                <a:lnTo>
                  <a:pt x="0" y="5228794"/>
                </a:lnTo>
                <a:lnTo>
                  <a:pt x="0" y="0"/>
                </a:lnTo>
                <a:close/>
              </a:path>
            </a:pathLst>
          </a:custGeom>
          <a:blipFill>
            <a:blip r:embed="rId3"/>
            <a:stretch>
              <a:fillRect/>
            </a:stretch>
          </a:blipFill>
        </p:spPr>
      </p:sp>
      <p:sp>
        <p:nvSpPr>
          <p:cNvPr id="40" name="TextBox 6">
            <a:extLst>
              <a:ext uri="{FF2B5EF4-FFF2-40B4-BE49-F238E27FC236}">
                <a16:creationId xmlns:a16="http://schemas.microsoft.com/office/drawing/2014/main" id="{EF0FA61F-EEBA-40BD-49D3-75FAB0F12989}"/>
              </a:ext>
            </a:extLst>
          </p:cNvPr>
          <p:cNvSpPr txBox="1"/>
          <p:nvPr/>
        </p:nvSpPr>
        <p:spPr>
          <a:xfrm>
            <a:off x="9024308" y="1803551"/>
            <a:ext cx="5513269" cy="466439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10" name="Group 4">
            <a:extLst>
              <a:ext uri="{FF2B5EF4-FFF2-40B4-BE49-F238E27FC236}">
                <a16:creationId xmlns:a16="http://schemas.microsoft.com/office/drawing/2014/main" id="{D08A2A86-4075-8833-3E5D-73F22B59880D}"/>
              </a:ext>
            </a:extLst>
          </p:cNvPr>
          <p:cNvGrpSpPr/>
          <p:nvPr/>
        </p:nvGrpSpPr>
        <p:grpSpPr>
          <a:xfrm>
            <a:off x="2652227" y="319921"/>
            <a:ext cx="6629814" cy="580183"/>
            <a:chOff x="0" y="0"/>
            <a:chExt cx="2186727" cy="545838"/>
          </a:xfrm>
        </p:grpSpPr>
        <p:sp>
          <p:nvSpPr>
            <p:cNvPr id="11" name="Freeform 5">
              <a:extLst>
                <a:ext uri="{FF2B5EF4-FFF2-40B4-BE49-F238E27FC236}">
                  <a16:creationId xmlns:a16="http://schemas.microsoft.com/office/drawing/2014/main" id="{74D939D2-1049-716D-B7ED-B2327BB3A6F5}"/>
                </a:ext>
              </a:extLst>
            </p:cNvPr>
            <p:cNvSpPr/>
            <p:nvPr/>
          </p:nvSpPr>
          <p:spPr>
            <a:xfrm>
              <a:off x="0" y="0"/>
              <a:ext cx="2186727" cy="545838"/>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12" name="TextBox 6">
              <a:extLst>
                <a:ext uri="{FF2B5EF4-FFF2-40B4-BE49-F238E27FC236}">
                  <a16:creationId xmlns:a16="http://schemas.microsoft.com/office/drawing/2014/main" id="{BCA0A7CC-DE61-1F25-DA57-9B206C1DE119}"/>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4" name="TextBox 6">
            <a:extLst>
              <a:ext uri="{FF2B5EF4-FFF2-40B4-BE49-F238E27FC236}">
                <a16:creationId xmlns:a16="http://schemas.microsoft.com/office/drawing/2014/main" id="{625E2683-566B-0693-8726-6468B97A486B}"/>
              </a:ext>
            </a:extLst>
          </p:cNvPr>
          <p:cNvSpPr txBox="1"/>
          <p:nvPr/>
        </p:nvSpPr>
        <p:spPr>
          <a:xfrm>
            <a:off x="2759854" y="353676"/>
            <a:ext cx="6522187" cy="418063"/>
          </a:xfrm>
          <a:prstGeom prst="rect">
            <a:avLst/>
          </a:prstGeom>
        </p:spPr>
        <p:txBody>
          <a:bodyPr wrap="square" lIns="0" tIns="0" rIns="0" bIns="0" rtlCol="0" anchor="t">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IN" sz="2000" b="1" i="0" u="none" strike="noStrike" kern="1200" cap="none" spc="0" normalizeH="0" baseline="0" noProof="0" dirty="0">
                <a:ln>
                  <a:noFill/>
                </a:ln>
                <a:solidFill>
                  <a:srgbClr val="1F497D"/>
                </a:solidFill>
                <a:effectLst/>
                <a:uLnTx/>
                <a:uFillTx/>
                <a:latin typeface="Poppins" panose="00000500000000000000" pitchFamily="2" charset="0"/>
                <a:ea typeface="Times New Roman" panose="02020603050405020304" pitchFamily="18" charset="0"/>
                <a:cs typeface="Poppins" panose="00000500000000000000" pitchFamily="2" charset="0"/>
              </a:rPr>
              <a:t>Basic SEO Analysis for Services/LG Service Center</a:t>
            </a:r>
          </a:p>
        </p:txBody>
      </p:sp>
      <p:graphicFrame>
        <p:nvGraphicFramePr>
          <p:cNvPr id="5" name="Table 5">
            <a:extLst>
              <a:ext uri="{FF2B5EF4-FFF2-40B4-BE49-F238E27FC236}">
                <a16:creationId xmlns:a16="http://schemas.microsoft.com/office/drawing/2014/main" id="{FCEEEABF-E33B-B686-7A5D-8CB39EA3FB16}"/>
              </a:ext>
            </a:extLst>
          </p:cNvPr>
          <p:cNvGraphicFramePr>
            <a:graphicFrameLocks noGrp="1"/>
          </p:cNvGraphicFramePr>
          <p:nvPr>
            <p:extLst>
              <p:ext uri="{D42A27DB-BD31-4B8C-83A1-F6EECF244321}">
                <p14:modId xmlns:p14="http://schemas.microsoft.com/office/powerpoint/2010/main" val="2061060452"/>
              </p:ext>
            </p:extLst>
          </p:nvPr>
        </p:nvGraphicFramePr>
        <p:xfrm>
          <a:off x="785744" y="1056098"/>
          <a:ext cx="10620513" cy="5678397"/>
        </p:xfrm>
        <a:graphic>
          <a:graphicData uri="http://schemas.openxmlformats.org/drawingml/2006/table">
            <a:tbl>
              <a:tblPr firstRow="1" bandRow="1">
                <a:tableStyleId>{5C22544A-7EE6-4342-B048-85BDC9FD1C3A}</a:tableStyleId>
              </a:tblPr>
              <a:tblGrid>
                <a:gridCol w="2925487">
                  <a:extLst>
                    <a:ext uri="{9D8B030D-6E8A-4147-A177-3AD203B41FA5}">
                      <a16:colId xmlns:a16="http://schemas.microsoft.com/office/drawing/2014/main" val="3537439149"/>
                    </a:ext>
                  </a:extLst>
                </a:gridCol>
                <a:gridCol w="970671">
                  <a:extLst>
                    <a:ext uri="{9D8B030D-6E8A-4147-A177-3AD203B41FA5}">
                      <a16:colId xmlns:a16="http://schemas.microsoft.com/office/drawing/2014/main" val="1196916023"/>
                    </a:ext>
                  </a:extLst>
                </a:gridCol>
                <a:gridCol w="6724355">
                  <a:extLst>
                    <a:ext uri="{9D8B030D-6E8A-4147-A177-3AD203B41FA5}">
                      <a16:colId xmlns:a16="http://schemas.microsoft.com/office/drawing/2014/main" val="45539890"/>
                    </a:ext>
                  </a:extLst>
                </a:gridCol>
              </a:tblGrid>
              <a:tr h="413517">
                <a:tc>
                  <a:txBody>
                    <a:bodyPr/>
                    <a:lstStyle/>
                    <a:p>
                      <a:pPr algn="ctr"/>
                      <a:r>
                        <a:rPr lang="en-US" sz="2000" dirty="0"/>
                        <a:t>Metrics</a:t>
                      </a:r>
                      <a:endParaRPr lang="en-IN" sz="2000" dirty="0"/>
                    </a:p>
                  </a:txBody>
                  <a:tcPr/>
                </a:tc>
                <a:tc>
                  <a:txBody>
                    <a:bodyPr/>
                    <a:lstStyle/>
                    <a:p>
                      <a:pPr algn="ctr"/>
                      <a:r>
                        <a:rPr lang="en-US" sz="2000" dirty="0"/>
                        <a:t>Tests</a:t>
                      </a:r>
                      <a:endParaRPr lang="en-IN" sz="2000" dirty="0"/>
                    </a:p>
                  </a:txBody>
                  <a:tcPr/>
                </a:tc>
                <a:tc>
                  <a:txBody>
                    <a:bodyPr/>
                    <a:lstStyle/>
                    <a:p>
                      <a:pPr algn="ctr"/>
                      <a:r>
                        <a:rPr lang="en-US" sz="2000" dirty="0"/>
                        <a:t>Explanations</a:t>
                      </a:r>
                      <a:endParaRPr lang="en-IN" sz="2000" dirty="0"/>
                    </a:p>
                  </a:txBody>
                  <a:tcPr/>
                </a:tc>
                <a:extLst>
                  <a:ext uri="{0D108BD9-81ED-4DB2-BD59-A6C34878D82A}">
                    <a16:rowId xmlns:a16="http://schemas.microsoft.com/office/drawing/2014/main" val="2895864743"/>
                  </a:ext>
                </a:extLst>
              </a:tr>
              <a:tr h="531360">
                <a:tc>
                  <a:txBody>
                    <a:bodyPr/>
                    <a:lstStyle/>
                    <a:p>
                      <a:pPr algn="l"/>
                      <a:r>
                        <a:rPr lang="en-US" sz="1600" b="1" dirty="0"/>
                        <a:t>Keywords</a:t>
                      </a:r>
                      <a:endParaRPr lang="en-IN" sz="1600" b="1" dirty="0"/>
                    </a:p>
                  </a:txBody>
                  <a:tcPr anchor="ctr"/>
                </a:tc>
                <a:tc>
                  <a:txBody>
                    <a:bodyPr/>
                    <a:lstStyle/>
                    <a:p>
                      <a:pPr algn="ctr"/>
                      <a:endParaRPr lang="en-IN" sz="1600" b="1" dirty="0"/>
                    </a:p>
                  </a:txBody>
                  <a:tcPr/>
                </a:tc>
                <a:tc>
                  <a:txBody>
                    <a:bodyPr/>
                    <a:lstStyle/>
                    <a:p>
                      <a:pPr algn="l"/>
                      <a:r>
                        <a:rPr lang="en-US" sz="1400" b="1" dirty="0"/>
                        <a:t>Chennai, service, center, device, repair, road, mobile, supportmmsservice.in, smartphones, Nungambakkam.</a:t>
                      </a:r>
                      <a:endParaRPr lang="en-IN" sz="1400" b="1" dirty="0"/>
                    </a:p>
                  </a:txBody>
                  <a:tcPr/>
                </a:tc>
                <a:extLst>
                  <a:ext uri="{0D108BD9-81ED-4DB2-BD59-A6C34878D82A}">
                    <a16:rowId xmlns:a16="http://schemas.microsoft.com/office/drawing/2014/main" val="3138227522"/>
                  </a:ext>
                </a:extLst>
              </a:tr>
              <a:tr h="428383">
                <a:tc>
                  <a:txBody>
                    <a:bodyPr/>
                    <a:lstStyle/>
                    <a:p>
                      <a:pPr algn="l"/>
                      <a:r>
                        <a:rPr lang="en-US" sz="1600" b="1" kern="1200" dirty="0">
                          <a:solidFill>
                            <a:schemeClr val="dk1"/>
                          </a:solidFill>
                          <a:latin typeface="+mn-lt"/>
                          <a:ea typeface="+mn-ea"/>
                          <a:cs typeface="+mn-cs"/>
                        </a:rPr>
                        <a:t>SEO Description</a:t>
                      </a:r>
                      <a:endParaRPr lang="en-IN" sz="1600" b="1" kern="1200" dirty="0">
                        <a:solidFill>
                          <a:schemeClr val="dk1"/>
                        </a:solidFill>
                        <a:latin typeface="+mn-lt"/>
                        <a:ea typeface="+mn-ea"/>
                        <a:cs typeface="+mn-cs"/>
                      </a:endParaRPr>
                    </a:p>
                  </a:txBody>
                  <a:tcPr anchor="ctr"/>
                </a:tc>
                <a:tc>
                  <a:txBody>
                    <a:bodyPr/>
                    <a:lstStyle/>
                    <a:p>
                      <a:pPr algn="ctr"/>
                      <a:endParaRPr lang="en-IN" sz="1800" dirty="0"/>
                    </a:p>
                  </a:txBody>
                  <a:tcPr/>
                </a:tc>
                <a:tc>
                  <a:txBody>
                    <a:bodyPr/>
                    <a:lstStyle/>
                    <a:p>
                      <a:pPr algn="l"/>
                      <a:r>
                        <a:rPr lang="en-US" sz="1400" b="1" kern="1200" dirty="0">
                          <a:solidFill>
                            <a:schemeClr val="dk1"/>
                          </a:solidFill>
                          <a:latin typeface="+mn-lt"/>
                          <a:ea typeface="+mn-ea"/>
                          <a:cs typeface="+mn-cs"/>
                        </a:rPr>
                        <a:t>Meta description found with 93 characters. </a:t>
                      </a:r>
                      <a:r>
                        <a:rPr lang="en-IN" sz="1400" b="1" kern="1200" dirty="0">
                          <a:solidFill>
                            <a:schemeClr val="dk1"/>
                          </a:solidFill>
                          <a:latin typeface="+mn-lt"/>
                          <a:ea typeface="+mn-ea"/>
                          <a:cs typeface="+mn-cs"/>
                        </a:rPr>
                        <a:t>LG Mobile Service Center | LG Smartphone Service Center | LG Mobile Authorized Service Center</a:t>
                      </a:r>
                    </a:p>
                  </a:txBody>
                  <a:tcPr/>
                </a:tc>
                <a:extLst>
                  <a:ext uri="{0D108BD9-81ED-4DB2-BD59-A6C34878D82A}">
                    <a16:rowId xmlns:a16="http://schemas.microsoft.com/office/drawing/2014/main" val="369744070"/>
                  </a:ext>
                </a:extLst>
              </a:tr>
              <a:tr h="531360">
                <a:tc>
                  <a:txBody>
                    <a:bodyPr/>
                    <a:lstStyle/>
                    <a:p>
                      <a:pPr algn="l"/>
                      <a:r>
                        <a:rPr lang="en-US" sz="1600" b="1" kern="1200" dirty="0">
                          <a:solidFill>
                            <a:schemeClr val="dk1"/>
                          </a:solidFill>
                          <a:latin typeface="+mn-lt"/>
                          <a:ea typeface="+mn-ea"/>
                          <a:cs typeface="+mn-cs"/>
                        </a:rPr>
                        <a:t>H1 Heading</a:t>
                      </a:r>
                      <a:endParaRPr lang="en-IN" sz="1600" b="1" kern="1200" dirty="0">
                        <a:solidFill>
                          <a:schemeClr val="dk1"/>
                        </a:solidFill>
                        <a:latin typeface="+mn-lt"/>
                        <a:ea typeface="+mn-ea"/>
                        <a:cs typeface="+mn-cs"/>
                      </a:endParaRPr>
                    </a:p>
                  </a:txBody>
                  <a:tcPr anchor="ctr"/>
                </a:tc>
                <a:tc>
                  <a:txBody>
                    <a:bodyPr/>
                    <a:lstStyle/>
                    <a:p>
                      <a:pPr algn="ctr"/>
                      <a:endParaRPr lang="en-IN" sz="1800" dirty="0"/>
                    </a:p>
                  </a:txBody>
                  <a:tcPr/>
                </a:tc>
                <a:tc>
                  <a:txBody>
                    <a:bodyPr/>
                    <a:lstStyle/>
                    <a:p>
                      <a:pPr algn="l"/>
                      <a:r>
                        <a:rPr lang="en-US" sz="1400" b="1" kern="1200" dirty="0">
                          <a:solidFill>
                            <a:schemeClr val="dk1"/>
                          </a:solidFill>
                          <a:latin typeface="+mn-lt"/>
                          <a:ea typeface="+mn-ea"/>
                          <a:cs typeface="+mn-cs"/>
                        </a:rPr>
                        <a:t>Too many H1 tags found on your homepage (4). For the best SEO results there should be exactly one H1 tag on each page.</a:t>
                      </a:r>
                      <a:endParaRPr lang="en-IN" sz="1400" b="1" kern="1200" dirty="0">
                        <a:solidFill>
                          <a:schemeClr val="dk1"/>
                        </a:solidFill>
                        <a:latin typeface="+mn-lt"/>
                        <a:ea typeface="+mn-ea"/>
                        <a:cs typeface="+mn-cs"/>
                      </a:endParaRPr>
                    </a:p>
                  </a:txBody>
                  <a:tcPr/>
                </a:tc>
                <a:extLst>
                  <a:ext uri="{0D108BD9-81ED-4DB2-BD59-A6C34878D82A}">
                    <a16:rowId xmlns:a16="http://schemas.microsoft.com/office/drawing/2014/main" val="1385470541"/>
                  </a:ext>
                </a:extLst>
              </a:tr>
              <a:tr h="531360">
                <a:tc>
                  <a:txBody>
                    <a:bodyPr/>
                    <a:lstStyle/>
                    <a:p>
                      <a:pPr algn="l"/>
                      <a:r>
                        <a:rPr lang="en-US" sz="1600" b="1" kern="1200" dirty="0">
                          <a:solidFill>
                            <a:schemeClr val="dk1"/>
                          </a:solidFill>
                          <a:latin typeface="+mn-lt"/>
                          <a:ea typeface="+mn-ea"/>
                          <a:cs typeface="+mn-cs"/>
                        </a:rPr>
                        <a:t>H2 Headings</a:t>
                      </a:r>
                      <a:endParaRPr lang="en-IN" sz="1600" b="1" kern="1200" dirty="0">
                        <a:solidFill>
                          <a:schemeClr val="dk1"/>
                        </a:solidFill>
                        <a:latin typeface="+mn-lt"/>
                        <a:ea typeface="+mn-ea"/>
                        <a:cs typeface="+mn-cs"/>
                      </a:endParaRPr>
                    </a:p>
                  </a:txBody>
                  <a:tcPr anchor="ctr"/>
                </a:tc>
                <a:tc>
                  <a:txBody>
                    <a:bodyPr/>
                    <a:lstStyle/>
                    <a:p>
                      <a:pPr algn="ctr"/>
                      <a:endParaRPr lang="en-IN" sz="1600" b="1" kern="1200" dirty="0">
                        <a:solidFill>
                          <a:schemeClr val="dk1"/>
                        </a:solidFill>
                        <a:latin typeface="+mn-lt"/>
                        <a:ea typeface="+mn-ea"/>
                        <a:cs typeface="+mn-cs"/>
                      </a:endParaRPr>
                    </a:p>
                  </a:txBody>
                  <a:tcPr/>
                </a:tc>
                <a:tc>
                  <a:txBody>
                    <a:bodyPr/>
                    <a:lstStyle/>
                    <a:p>
                      <a:pPr algn="l"/>
                      <a:r>
                        <a:rPr lang="en-US" sz="1400" b="1" kern="1200" dirty="0">
                          <a:solidFill>
                            <a:schemeClr val="dk1"/>
                          </a:solidFill>
                          <a:latin typeface="+mn-lt"/>
                          <a:ea typeface="+mn-ea"/>
                          <a:cs typeface="+mn-cs"/>
                        </a:rPr>
                        <a:t>One or more H2 tags were found on your homepage. OUR Branches, Adyar Chennai, Alwarpet Chennai, Ramapuram Chennai, Egmore Chennai.</a:t>
                      </a:r>
                      <a:endParaRPr lang="en-IN" sz="1400" b="1" kern="1200" dirty="0">
                        <a:solidFill>
                          <a:schemeClr val="dk1"/>
                        </a:solidFill>
                        <a:latin typeface="+mn-lt"/>
                        <a:ea typeface="+mn-ea"/>
                        <a:cs typeface="+mn-cs"/>
                      </a:endParaRPr>
                    </a:p>
                  </a:txBody>
                  <a:tcPr/>
                </a:tc>
                <a:extLst>
                  <a:ext uri="{0D108BD9-81ED-4DB2-BD59-A6C34878D82A}">
                    <a16:rowId xmlns:a16="http://schemas.microsoft.com/office/drawing/2014/main" val="4133441620"/>
                  </a:ext>
                </a:extLst>
              </a:tr>
              <a:tr h="531360">
                <a:tc>
                  <a:txBody>
                    <a:bodyPr/>
                    <a:lstStyle/>
                    <a:p>
                      <a:pPr algn="l"/>
                      <a:r>
                        <a:rPr lang="en-US" sz="1600" b="1" kern="1200" dirty="0">
                          <a:solidFill>
                            <a:schemeClr val="dk1"/>
                          </a:solidFill>
                          <a:latin typeface="+mn-lt"/>
                          <a:ea typeface="+mn-ea"/>
                          <a:cs typeface="+mn-cs"/>
                        </a:rPr>
                        <a:t>Image ALT Attributes</a:t>
                      </a:r>
                      <a:endParaRPr lang="en-IN" sz="1600" b="1" kern="1200" dirty="0">
                        <a:solidFill>
                          <a:schemeClr val="dk1"/>
                        </a:solidFill>
                        <a:latin typeface="+mn-lt"/>
                        <a:ea typeface="+mn-ea"/>
                        <a:cs typeface="+mn-cs"/>
                      </a:endParaRPr>
                    </a:p>
                  </a:txBody>
                  <a:tcPr anchor="ctr"/>
                </a:tc>
                <a:tc>
                  <a:txBody>
                    <a:bodyPr/>
                    <a:lstStyle/>
                    <a:p>
                      <a:pPr algn="ctr"/>
                      <a:endParaRPr lang="en-IN" sz="1800" dirty="0"/>
                    </a:p>
                  </a:txBody>
                  <a:tcPr/>
                </a:tc>
                <a:tc>
                  <a:txBody>
                    <a:bodyPr/>
                    <a:lstStyle/>
                    <a:p>
                      <a:pPr algn="l"/>
                      <a:r>
                        <a:rPr lang="en-US" sz="1400" b="1" kern="1200" dirty="0">
                          <a:solidFill>
                            <a:schemeClr val="dk1"/>
                          </a:solidFill>
                          <a:latin typeface="+mn-lt"/>
                          <a:ea typeface="+mn-ea"/>
                          <a:cs typeface="+mn-cs"/>
                        </a:rPr>
                        <a:t>Some images on homepage have no alt attribute. (2) – To check the images for missing alt tags, and to add useful descriptions to each image.  To add the keywords or synonyms in a natural way.</a:t>
                      </a:r>
                      <a:endParaRPr lang="en-IN" sz="1400" b="1" kern="1200" dirty="0">
                        <a:solidFill>
                          <a:schemeClr val="dk1"/>
                        </a:solidFill>
                        <a:latin typeface="+mn-lt"/>
                        <a:ea typeface="+mn-ea"/>
                        <a:cs typeface="+mn-cs"/>
                      </a:endParaRPr>
                    </a:p>
                  </a:txBody>
                  <a:tcPr/>
                </a:tc>
                <a:extLst>
                  <a:ext uri="{0D108BD9-81ED-4DB2-BD59-A6C34878D82A}">
                    <a16:rowId xmlns:a16="http://schemas.microsoft.com/office/drawing/2014/main" val="2423413953"/>
                  </a:ext>
                </a:extLst>
              </a:tr>
              <a:tr h="531360">
                <a:tc>
                  <a:txBody>
                    <a:bodyPr/>
                    <a:lstStyle/>
                    <a:p>
                      <a:pPr algn="l"/>
                      <a:r>
                        <a:rPr lang="en-US" sz="1600" b="1" kern="1200" dirty="0">
                          <a:solidFill>
                            <a:schemeClr val="dk1"/>
                          </a:solidFill>
                          <a:latin typeface="+mn-lt"/>
                          <a:ea typeface="+mn-ea"/>
                          <a:cs typeface="+mn-cs"/>
                        </a:rPr>
                        <a:t>Keywords in Title &amp; Description</a:t>
                      </a:r>
                      <a:endParaRPr lang="en-IN" sz="1600" b="1" kern="1200" dirty="0">
                        <a:solidFill>
                          <a:schemeClr val="dk1"/>
                        </a:solidFill>
                        <a:latin typeface="+mn-lt"/>
                        <a:ea typeface="+mn-ea"/>
                        <a:cs typeface="+mn-cs"/>
                      </a:endParaRPr>
                    </a:p>
                  </a:txBody>
                  <a:tcPr anchor="ctr"/>
                </a:tc>
                <a:tc>
                  <a:txBody>
                    <a:bodyPr/>
                    <a:lstStyle/>
                    <a:p>
                      <a:pPr algn="ctr"/>
                      <a:endParaRPr lang="en-IN" sz="1800" dirty="0"/>
                    </a:p>
                  </a:txBody>
                  <a:tcPr/>
                </a:tc>
                <a:tc>
                  <a:txBody>
                    <a:bodyPr/>
                    <a:lstStyle/>
                    <a:p>
                      <a:pPr algn="l"/>
                      <a:r>
                        <a:rPr lang="en-US" sz="1400" b="1" kern="1200" dirty="0">
                          <a:solidFill>
                            <a:schemeClr val="dk1"/>
                          </a:solidFill>
                          <a:latin typeface="+mn-lt"/>
                          <a:ea typeface="+mn-ea"/>
                          <a:cs typeface="+mn-cs"/>
                        </a:rPr>
                        <a:t>One or more common keywords were found in the title and description of your homepage.</a:t>
                      </a:r>
                    </a:p>
                    <a:p>
                      <a:pPr algn="l"/>
                      <a:r>
                        <a:rPr lang="en-US" sz="1400" b="1" kern="1200" dirty="0">
                          <a:solidFill>
                            <a:schemeClr val="dk1"/>
                          </a:solidFill>
                          <a:latin typeface="+mn-lt"/>
                          <a:ea typeface="+mn-ea"/>
                          <a:cs typeface="+mn-cs"/>
                        </a:rPr>
                        <a:t>Title – service, center, mobile</a:t>
                      </a:r>
                    </a:p>
                    <a:p>
                      <a:pPr algn="l"/>
                      <a:r>
                        <a:rPr lang="en-US" sz="1400" b="1" kern="1200" dirty="0">
                          <a:solidFill>
                            <a:schemeClr val="dk1"/>
                          </a:solidFill>
                          <a:latin typeface="+mn-lt"/>
                          <a:ea typeface="+mn-ea"/>
                          <a:cs typeface="+mn-cs"/>
                        </a:rPr>
                        <a:t>Description – service, center, mobile</a:t>
                      </a:r>
                      <a:endParaRPr lang="en-IN" sz="1400" b="1" kern="1200" dirty="0">
                        <a:solidFill>
                          <a:schemeClr val="dk1"/>
                        </a:solidFill>
                        <a:latin typeface="+mn-lt"/>
                        <a:ea typeface="+mn-ea"/>
                        <a:cs typeface="+mn-cs"/>
                      </a:endParaRPr>
                    </a:p>
                  </a:txBody>
                  <a:tcPr/>
                </a:tc>
                <a:extLst>
                  <a:ext uri="{0D108BD9-81ED-4DB2-BD59-A6C34878D82A}">
                    <a16:rowId xmlns:a16="http://schemas.microsoft.com/office/drawing/2014/main" val="3674212919"/>
                  </a:ext>
                </a:extLst>
              </a:tr>
              <a:tr h="531360">
                <a:tc>
                  <a:txBody>
                    <a:bodyPr/>
                    <a:lstStyle/>
                    <a:p>
                      <a:pPr algn="l"/>
                      <a:r>
                        <a:rPr lang="en-US" sz="1600" b="1" kern="1200" dirty="0">
                          <a:solidFill>
                            <a:schemeClr val="dk1"/>
                          </a:solidFill>
                          <a:latin typeface="+mn-lt"/>
                          <a:ea typeface="+mn-ea"/>
                          <a:cs typeface="+mn-cs"/>
                        </a:rPr>
                        <a:t>Links Ratio</a:t>
                      </a:r>
                      <a:endParaRPr lang="en-IN" sz="1600" b="1" kern="1200" dirty="0">
                        <a:solidFill>
                          <a:schemeClr val="dk1"/>
                        </a:solidFill>
                        <a:latin typeface="+mn-lt"/>
                        <a:ea typeface="+mn-ea"/>
                        <a:cs typeface="+mn-cs"/>
                      </a:endParaRPr>
                    </a:p>
                  </a:txBody>
                  <a:tcPr anchor="ctr"/>
                </a:tc>
                <a:tc>
                  <a:txBody>
                    <a:bodyPr/>
                    <a:lstStyle/>
                    <a:p>
                      <a:pPr algn="ctr"/>
                      <a:endParaRPr lang="en-IN" sz="1800" dirty="0"/>
                    </a:p>
                  </a:txBody>
                  <a:tcPr/>
                </a:tc>
                <a:tc>
                  <a:txBody>
                    <a:bodyPr/>
                    <a:lstStyle/>
                    <a:p>
                      <a:pPr algn="l"/>
                      <a:r>
                        <a:rPr lang="en-US" sz="1400" b="1" kern="1200" dirty="0">
                          <a:solidFill>
                            <a:schemeClr val="dk1"/>
                          </a:solidFill>
                          <a:latin typeface="+mn-lt"/>
                          <a:ea typeface="+mn-ea"/>
                          <a:cs typeface="+mn-cs"/>
                        </a:rPr>
                        <a:t>Homepage has a correct number of internal and external links. 15 internal and 1 external links.</a:t>
                      </a:r>
                      <a:endParaRPr lang="en-IN" sz="1400" b="1" kern="1200" dirty="0">
                        <a:solidFill>
                          <a:schemeClr val="dk1"/>
                        </a:solidFill>
                        <a:latin typeface="+mn-lt"/>
                        <a:ea typeface="+mn-ea"/>
                        <a:cs typeface="+mn-cs"/>
                      </a:endParaRPr>
                    </a:p>
                  </a:txBody>
                  <a:tcPr/>
                </a:tc>
                <a:extLst>
                  <a:ext uri="{0D108BD9-81ED-4DB2-BD59-A6C34878D82A}">
                    <a16:rowId xmlns:a16="http://schemas.microsoft.com/office/drawing/2014/main" val="757643603"/>
                  </a:ext>
                </a:extLst>
              </a:tr>
              <a:tr h="0">
                <a:tc>
                  <a:txBody>
                    <a:bodyPr/>
                    <a:lstStyle/>
                    <a:p>
                      <a:pPr algn="l"/>
                      <a:r>
                        <a:rPr lang="en-US" sz="1600" b="1" kern="1200" dirty="0">
                          <a:solidFill>
                            <a:schemeClr val="dk1"/>
                          </a:solidFill>
                          <a:latin typeface="+mn-lt"/>
                          <a:ea typeface="+mn-ea"/>
                          <a:cs typeface="+mn-cs"/>
                        </a:rPr>
                        <a:t>SEO Title</a:t>
                      </a:r>
                      <a:endParaRPr lang="en-IN" sz="1600" b="1" kern="1200" dirty="0">
                        <a:solidFill>
                          <a:schemeClr val="dk1"/>
                        </a:solidFill>
                        <a:latin typeface="+mn-lt"/>
                        <a:ea typeface="+mn-ea"/>
                        <a:cs typeface="+mn-cs"/>
                      </a:endParaRPr>
                    </a:p>
                  </a:txBody>
                  <a:tcPr anchor="ctr"/>
                </a:tc>
                <a:tc>
                  <a:txBody>
                    <a:bodyPr/>
                    <a:lstStyle/>
                    <a:p>
                      <a:pPr algn="ctr"/>
                      <a:endParaRPr lang="en-IN" sz="1800" dirty="0"/>
                    </a:p>
                  </a:txBody>
                  <a:tcPr/>
                </a:tc>
                <a:tc>
                  <a:txBody>
                    <a:bodyPr/>
                    <a:lstStyle/>
                    <a:p>
                      <a:pPr algn="l"/>
                      <a:r>
                        <a:rPr lang="en-US" sz="1400" b="1" kern="1200" dirty="0">
                          <a:solidFill>
                            <a:schemeClr val="dk1"/>
                          </a:solidFill>
                          <a:latin typeface="+mn-lt"/>
                          <a:ea typeface="+mn-ea"/>
                          <a:cs typeface="+mn-cs"/>
                        </a:rPr>
                        <a:t>The title of the homepage has 93 characters. Most search engines will truncate meta titles to 75 characters.</a:t>
                      </a:r>
                      <a:br>
                        <a:rPr lang="en-US" sz="1400" b="1" kern="1200" dirty="0">
                          <a:solidFill>
                            <a:schemeClr val="dk1"/>
                          </a:solidFill>
                          <a:latin typeface="+mn-lt"/>
                          <a:ea typeface="+mn-ea"/>
                          <a:cs typeface="+mn-cs"/>
                        </a:rPr>
                      </a:br>
                      <a:r>
                        <a:rPr lang="en-IN" sz="1400" b="1" kern="1200" dirty="0">
                          <a:solidFill>
                            <a:schemeClr val="dk1"/>
                          </a:solidFill>
                          <a:latin typeface="+mn-lt"/>
                          <a:ea typeface="+mn-ea"/>
                          <a:cs typeface="+mn-cs"/>
                        </a:rPr>
                        <a:t>LG Mobile Service Center | LG Smartphone Service Center | LG Mobile Authorized Service Center</a:t>
                      </a:r>
                    </a:p>
                  </a:txBody>
                  <a:tcPr/>
                </a:tc>
                <a:extLst>
                  <a:ext uri="{0D108BD9-81ED-4DB2-BD59-A6C34878D82A}">
                    <a16:rowId xmlns:a16="http://schemas.microsoft.com/office/drawing/2014/main" val="2724283753"/>
                  </a:ext>
                </a:extLst>
              </a:tr>
            </a:tbl>
          </a:graphicData>
        </a:graphic>
      </p:graphicFrame>
      <p:pic>
        <p:nvPicPr>
          <p:cNvPr id="8" name="Graphic 7" descr="Checkmark with solid fill">
            <a:extLst>
              <a:ext uri="{FF2B5EF4-FFF2-40B4-BE49-F238E27FC236}">
                <a16:creationId xmlns:a16="http://schemas.microsoft.com/office/drawing/2014/main" id="{1980DA75-7007-EFD1-8350-8173DE14072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26152" y="5291190"/>
            <a:ext cx="457200" cy="457200"/>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19" name="Graphic 18" descr="Checkmark with solid fill">
            <a:extLst>
              <a:ext uri="{FF2B5EF4-FFF2-40B4-BE49-F238E27FC236}">
                <a16:creationId xmlns:a16="http://schemas.microsoft.com/office/drawing/2014/main" id="{7C11644B-121F-BC00-81CD-9D6045845FA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26152" y="2043686"/>
            <a:ext cx="457200" cy="457200"/>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20" name="Graphic 19" descr="Checkmark with solid fill">
            <a:extLst>
              <a:ext uri="{FF2B5EF4-FFF2-40B4-BE49-F238E27FC236}">
                <a16:creationId xmlns:a16="http://schemas.microsoft.com/office/drawing/2014/main" id="{5E524FBA-B6ED-11B6-BC30-6D1C9287576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26152" y="3094282"/>
            <a:ext cx="457200" cy="457200"/>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21" name="Graphic 20" descr="Checkmark with solid fill">
            <a:extLst>
              <a:ext uri="{FF2B5EF4-FFF2-40B4-BE49-F238E27FC236}">
                <a16:creationId xmlns:a16="http://schemas.microsoft.com/office/drawing/2014/main" id="{3E717AAA-64A0-FB42-6201-F6FA75E4791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26152" y="4566057"/>
            <a:ext cx="457200" cy="457200"/>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15" name="Graphic 14" descr="Close with solid fill">
            <a:extLst>
              <a:ext uri="{FF2B5EF4-FFF2-40B4-BE49-F238E27FC236}">
                <a16:creationId xmlns:a16="http://schemas.microsoft.com/office/drawing/2014/main" id="{3DA4E8F2-8AFE-51CC-F132-5703FC99DDD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926152" y="2559330"/>
            <a:ext cx="457200" cy="457200"/>
          </a:xfrm>
          <a:prstGeom prst="rect">
            <a:avLst/>
          </a:prstGeom>
        </p:spPr>
      </p:pic>
      <p:pic>
        <p:nvPicPr>
          <p:cNvPr id="25" name="Graphic 24" descr="Close with solid fill">
            <a:extLst>
              <a:ext uri="{FF2B5EF4-FFF2-40B4-BE49-F238E27FC236}">
                <a16:creationId xmlns:a16="http://schemas.microsoft.com/office/drawing/2014/main" id="{9E5892EF-D79A-2662-D336-8315F00401B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926152" y="3732916"/>
            <a:ext cx="457200" cy="457200"/>
          </a:xfrm>
          <a:prstGeom prst="rect">
            <a:avLst/>
          </a:prstGeom>
        </p:spPr>
      </p:pic>
      <p:pic>
        <p:nvPicPr>
          <p:cNvPr id="1026" name="Picture 2" descr="4,000+ Free Exclamation Mark &amp; Attention Images - Pixabay">
            <a:extLst>
              <a:ext uri="{FF2B5EF4-FFF2-40B4-BE49-F238E27FC236}">
                <a16:creationId xmlns:a16="http://schemas.microsoft.com/office/drawing/2014/main" id="{EFB90547-344F-FD61-EB2B-B7ADE7128C2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930935" y="1491847"/>
            <a:ext cx="457200" cy="457200"/>
          </a:xfrm>
          <a:prstGeom prst="rect">
            <a:avLst/>
          </a:prstGeom>
          <a:noFill/>
          <a:extLst>
            <a:ext uri="{909E8E84-426E-40DD-AFC4-6F175D3DCCD1}">
              <a14:hiddenFill xmlns:a14="http://schemas.microsoft.com/office/drawing/2010/main">
                <a:solidFill>
                  <a:srgbClr val="FFFFFF"/>
                </a:solidFill>
              </a14:hiddenFill>
            </a:ext>
          </a:extLst>
        </p:spPr>
      </p:pic>
      <p:pic>
        <p:nvPicPr>
          <p:cNvPr id="18" name="Graphic 17" descr="Close with solid fill">
            <a:extLst>
              <a:ext uri="{FF2B5EF4-FFF2-40B4-BE49-F238E27FC236}">
                <a16:creationId xmlns:a16="http://schemas.microsoft.com/office/drawing/2014/main" id="{DBFEEF5F-8A42-0A82-B5A3-C2DE20FA767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926152" y="5954791"/>
            <a:ext cx="457200" cy="457200"/>
          </a:xfrm>
          <a:prstGeom prst="rect">
            <a:avLst/>
          </a:prstGeom>
        </p:spPr>
      </p:pic>
    </p:spTree>
    <p:extLst>
      <p:ext uri="{BB962C8B-B14F-4D97-AF65-F5344CB8AC3E}">
        <p14:creationId xmlns:p14="http://schemas.microsoft.com/office/powerpoint/2010/main" val="22770595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gradFill rotWithShape="1">
          <a:gsLst>
            <a:gs pos="0">
              <a:srgbClr val="4874B0">
                <a:alpha val="100000"/>
              </a:srgbClr>
            </a:gs>
            <a:gs pos="100000">
              <a:srgbClr val="053371">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4" name="Freeform 4"/>
          <p:cNvSpPr/>
          <p:nvPr/>
        </p:nvSpPr>
        <p:spPr>
          <a:xfrm rot="-5400000" flipV="1">
            <a:off x="10118007" y="-835966"/>
            <a:ext cx="1813931" cy="3485863"/>
          </a:xfrm>
          <a:custGeom>
            <a:avLst/>
            <a:gdLst/>
            <a:ahLst/>
            <a:cxnLst/>
            <a:rect l="l" t="t" r="r" b="b"/>
            <a:pathLst>
              <a:path w="2720897" h="5228794">
                <a:moveTo>
                  <a:pt x="0" y="5228795"/>
                </a:moveTo>
                <a:lnTo>
                  <a:pt x="2720897" y="5228795"/>
                </a:lnTo>
                <a:lnTo>
                  <a:pt x="2720897" y="0"/>
                </a:lnTo>
                <a:lnTo>
                  <a:pt x="0" y="0"/>
                </a:lnTo>
                <a:lnTo>
                  <a:pt x="0" y="5228795"/>
                </a:lnTo>
                <a:close/>
              </a:path>
            </a:pathLst>
          </a:custGeom>
          <a:blipFill>
            <a:blip r:embed="rId3"/>
            <a:stretch>
              <a:fillRect/>
            </a:stretch>
          </a:blipFill>
        </p:spPr>
      </p:sp>
      <p:sp>
        <p:nvSpPr>
          <p:cNvPr id="7" name="Freeform 7"/>
          <p:cNvSpPr/>
          <p:nvPr/>
        </p:nvSpPr>
        <p:spPr>
          <a:xfrm rot="-5400000">
            <a:off x="260063" y="-980979"/>
            <a:ext cx="1813931" cy="3485863"/>
          </a:xfrm>
          <a:custGeom>
            <a:avLst/>
            <a:gdLst/>
            <a:ahLst/>
            <a:cxnLst/>
            <a:rect l="l" t="t" r="r" b="b"/>
            <a:pathLst>
              <a:path w="2720897" h="5228794">
                <a:moveTo>
                  <a:pt x="0" y="0"/>
                </a:moveTo>
                <a:lnTo>
                  <a:pt x="2720897" y="0"/>
                </a:lnTo>
                <a:lnTo>
                  <a:pt x="2720897" y="5228794"/>
                </a:lnTo>
                <a:lnTo>
                  <a:pt x="0" y="5228794"/>
                </a:lnTo>
                <a:lnTo>
                  <a:pt x="0" y="0"/>
                </a:lnTo>
                <a:close/>
              </a:path>
            </a:pathLst>
          </a:custGeom>
          <a:blipFill>
            <a:blip r:embed="rId3"/>
            <a:stretch>
              <a:fillRect/>
            </a:stretch>
          </a:blipFill>
        </p:spPr>
      </p:sp>
      <p:sp>
        <p:nvSpPr>
          <p:cNvPr id="40" name="TextBox 6">
            <a:extLst>
              <a:ext uri="{FF2B5EF4-FFF2-40B4-BE49-F238E27FC236}">
                <a16:creationId xmlns:a16="http://schemas.microsoft.com/office/drawing/2014/main" id="{EF0FA61F-EEBA-40BD-49D3-75FAB0F12989}"/>
              </a:ext>
            </a:extLst>
          </p:cNvPr>
          <p:cNvSpPr txBox="1"/>
          <p:nvPr/>
        </p:nvSpPr>
        <p:spPr>
          <a:xfrm>
            <a:off x="9024308" y="1803551"/>
            <a:ext cx="5513269" cy="466439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10" name="Group 4">
            <a:extLst>
              <a:ext uri="{FF2B5EF4-FFF2-40B4-BE49-F238E27FC236}">
                <a16:creationId xmlns:a16="http://schemas.microsoft.com/office/drawing/2014/main" id="{D08A2A86-4075-8833-3E5D-73F22B59880D}"/>
              </a:ext>
            </a:extLst>
          </p:cNvPr>
          <p:cNvGrpSpPr/>
          <p:nvPr/>
        </p:nvGrpSpPr>
        <p:grpSpPr>
          <a:xfrm>
            <a:off x="2328748" y="304746"/>
            <a:ext cx="7285800" cy="580183"/>
            <a:chOff x="0" y="0"/>
            <a:chExt cx="2186727" cy="545838"/>
          </a:xfrm>
        </p:grpSpPr>
        <p:sp>
          <p:nvSpPr>
            <p:cNvPr id="11" name="Freeform 5">
              <a:extLst>
                <a:ext uri="{FF2B5EF4-FFF2-40B4-BE49-F238E27FC236}">
                  <a16:creationId xmlns:a16="http://schemas.microsoft.com/office/drawing/2014/main" id="{74D939D2-1049-716D-B7ED-B2327BB3A6F5}"/>
                </a:ext>
              </a:extLst>
            </p:cNvPr>
            <p:cNvSpPr/>
            <p:nvPr/>
          </p:nvSpPr>
          <p:spPr>
            <a:xfrm>
              <a:off x="0" y="0"/>
              <a:ext cx="2186727" cy="545838"/>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12" name="TextBox 6">
              <a:extLst>
                <a:ext uri="{FF2B5EF4-FFF2-40B4-BE49-F238E27FC236}">
                  <a16:creationId xmlns:a16="http://schemas.microsoft.com/office/drawing/2014/main" id="{BCA0A7CC-DE61-1F25-DA57-9B206C1DE119}"/>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4" name="TextBox 6">
            <a:extLst>
              <a:ext uri="{FF2B5EF4-FFF2-40B4-BE49-F238E27FC236}">
                <a16:creationId xmlns:a16="http://schemas.microsoft.com/office/drawing/2014/main" id="{625E2683-566B-0693-8726-6468B97A486B}"/>
              </a:ext>
            </a:extLst>
          </p:cNvPr>
          <p:cNvSpPr txBox="1"/>
          <p:nvPr/>
        </p:nvSpPr>
        <p:spPr>
          <a:xfrm>
            <a:off x="2459590" y="363250"/>
            <a:ext cx="7154958" cy="418063"/>
          </a:xfrm>
          <a:prstGeom prst="rect">
            <a:avLst/>
          </a:prstGeom>
        </p:spPr>
        <p:txBody>
          <a:bodyPr wrap="square" lIns="0" tIns="0" rIns="0" bIns="0" rtlCol="0" anchor="t">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IN" sz="2000" b="1" i="0" u="none" strike="noStrike" kern="1200" cap="none" spc="0" normalizeH="0" baseline="0" noProof="0" dirty="0">
                <a:ln>
                  <a:noFill/>
                </a:ln>
                <a:solidFill>
                  <a:srgbClr val="1F497D"/>
                </a:solidFill>
                <a:effectLst/>
                <a:uLnTx/>
                <a:uFillTx/>
                <a:latin typeface="Poppins" panose="00000500000000000000" pitchFamily="2" charset="0"/>
                <a:ea typeface="Times New Roman" panose="02020603050405020304" pitchFamily="18" charset="0"/>
                <a:cs typeface="Poppins" panose="00000500000000000000" pitchFamily="2" charset="0"/>
              </a:rPr>
              <a:t>Advanced SEO Analysis for Services/LG Service Center</a:t>
            </a:r>
          </a:p>
        </p:txBody>
      </p:sp>
      <p:graphicFrame>
        <p:nvGraphicFramePr>
          <p:cNvPr id="5" name="Table 5">
            <a:extLst>
              <a:ext uri="{FF2B5EF4-FFF2-40B4-BE49-F238E27FC236}">
                <a16:creationId xmlns:a16="http://schemas.microsoft.com/office/drawing/2014/main" id="{FCEEEABF-E33B-B686-7A5D-8CB39EA3FB16}"/>
              </a:ext>
            </a:extLst>
          </p:cNvPr>
          <p:cNvGraphicFramePr>
            <a:graphicFrameLocks noGrp="1"/>
          </p:cNvGraphicFramePr>
          <p:nvPr/>
        </p:nvGraphicFramePr>
        <p:xfrm>
          <a:off x="994923" y="1116723"/>
          <a:ext cx="10172989" cy="5470307"/>
        </p:xfrm>
        <a:graphic>
          <a:graphicData uri="http://schemas.openxmlformats.org/drawingml/2006/table">
            <a:tbl>
              <a:tblPr firstRow="1" bandRow="1">
                <a:tableStyleId>{5C22544A-7EE6-4342-B048-85BDC9FD1C3A}</a:tableStyleId>
              </a:tblPr>
              <a:tblGrid>
                <a:gridCol w="2802214">
                  <a:extLst>
                    <a:ext uri="{9D8B030D-6E8A-4147-A177-3AD203B41FA5}">
                      <a16:colId xmlns:a16="http://schemas.microsoft.com/office/drawing/2014/main" val="3537439149"/>
                    </a:ext>
                  </a:extLst>
                </a:gridCol>
                <a:gridCol w="929769">
                  <a:extLst>
                    <a:ext uri="{9D8B030D-6E8A-4147-A177-3AD203B41FA5}">
                      <a16:colId xmlns:a16="http://schemas.microsoft.com/office/drawing/2014/main" val="1196916023"/>
                    </a:ext>
                  </a:extLst>
                </a:gridCol>
                <a:gridCol w="6441006">
                  <a:extLst>
                    <a:ext uri="{9D8B030D-6E8A-4147-A177-3AD203B41FA5}">
                      <a16:colId xmlns:a16="http://schemas.microsoft.com/office/drawing/2014/main" val="45539890"/>
                    </a:ext>
                  </a:extLst>
                </a:gridCol>
              </a:tblGrid>
              <a:tr h="488334">
                <a:tc>
                  <a:txBody>
                    <a:bodyPr/>
                    <a:lstStyle/>
                    <a:p>
                      <a:pPr algn="ctr"/>
                      <a:r>
                        <a:rPr lang="en-US" sz="2000" dirty="0"/>
                        <a:t>Metrics</a:t>
                      </a:r>
                      <a:endParaRPr lang="en-IN" sz="2000" dirty="0"/>
                    </a:p>
                  </a:txBody>
                  <a:tcPr/>
                </a:tc>
                <a:tc>
                  <a:txBody>
                    <a:bodyPr/>
                    <a:lstStyle/>
                    <a:p>
                      <a:pPr algn="ctr"/>
                      <a:r>
                        <a:rPr lang="en-US" sz="2000" dirty="0"/>
                        <a:t>Tests</a:t>
                      </a:r>
                      <a:endParaRPr lang="en-IN" sz="2000" dirty="0"/>
                    </a:p>
                  </a:txBody>
                  <a:tcPr/>
                </a:tc>
                <a:tc>
                  <a:txBody>
                    <a:bodyPr/>
                    <a:lstStyle/>
                    <a:p>
                      <a:pPr algn="ctr"/>
                      <a:r>
                        <a:rPr lang="en-US" sz="2000" dirty="0"/>
                        <a:t>Explanations</a:t>
                      </a:r>
                      <a:endParaRPr lang="en-IN" sz="2000" dirty="0"/>
                    </a:p>
                  </a:txBody>
                  <a:tcPr/>
                </a:tc>
                <a:extLst>
                  <a:ext uri="{0D108BD9-81ED-4DB2-BD59-A6C34878D82A}">
                    <a16:rowId xmlns:a16="http://schemas.microsoft.com/office/drawing/2014/main" val="2895864743"/>
                  </a:ext>
                </a:extLst>
              </a:tr>
              <a:tr h="949704">
                <a:tc>
                  <a:txBody>
                    <a:bodyPr/>
                    <a:lstStyle/>
                    <a:p>
                      <a:pPr algn="l"/>
                      <a:r>
                        <a:rPr lang="en-US" sz="1600" b="1" dirty="0"/>
                        <a:t>Search Preview</a:t>
                      </a:r>
                      <a:endParaRPr lang="en-IN" sz="1600" b="1" dirty="0"/>
                    </a:p>
                  </a:txBody>
                  <a:tcPr anchor="ctr"/>
                </a:tc>
                <a:tc>
                  <a:txBody>
                    <a:bodyPr/>
                    <a:lstStyle/>
                    <a:p>
                      <a:pPr algn="ctr"/>
                      <a:endParaRPr lang="en-IN" sz="1600" b="1" dirty="0"/>
                    </a:p>
                  </a:txBody>
                  <a:tcPr/>
                </a:tc>
                <a:tc>
                  <a:txBody>
                    <a:bodyPr/>
                    <a:lstStyle/>
                    <a:p>
                      <a:pPr algn="l"/>
                      <a:endParaRPr lang="en-IN" sz="1400" b="1" dirty="0"/>
                    </a:p>
                  </a:txBody>
                  <a:tcPr/>
                </a:tc>
                <a:extLst>
                  <a:ext uri="{0D108BD9-81ED-4DB2-BD59-A6C34878D82A}">
                    <a16:rowId xmlns:a16="http://schemas.microsoft.com/office/drawing/2014/main" val="3138227522"/>
                  </a:ext>
                </a:extLst>
              </a:tr>
              <a:tr h="4032269">
                <a:tc>
                  <a:txBody>
                    <a:bodyPr/>
                    <a:lstStyle/>
                    <a:p>
                      <a:pPr algn="l"/>
                      <a:r>
                        <a:rPr lang="en-US" sz="1600" b="1" kern="1200" dirty="0">
                          <a:solidFill>
                            <a:schemeClr val="dk1"/>
                          </a:solidFill>
                          <a:latin typeface="+mn-lt"/>
                          <a:ea typeface="+mn-ea"/>
                          <a:cs typeface="+mn-cs"/>
                        </a:rPr>
                        <a:t>Mobile Snapshot</a:t>
                      </a:r>
                      <a:endParaRPr lang="en-IN" sz="1600" b="1" kern="1200" dirty="0">
                        <a:solidFill>
                          <a:schemeClr val="dk1"/>
                        </a:solidFill>
                        <a:latin typeface="+mn-lt"/>
                        <a:ea typeface="+mn-ea"/>
                        <a:cs typeface="+mn-cs"/>
                      </a:endParaRPr>
                    </a:p>
                  </a:txBody>
                  <a:tcPr anchor="ctr"/>
                </a:tc>
                <a:tc>
                  <a:txBody>
                    <a:bodyPr/>
                    <a:lstStyle/>
                    <a:p>
                      <a:pPr algn="ctr"/>
                      <a:endParaRPr lang="en-IN" sz="1800" dirty="0"/>
                    </a:p>
                  </a:txBody>
                  <a:tcPr/>
                </a:tc>
                <a:tc>
                  <a:txBody>
                    <a:bodyPr/>
                    <a:lstStyle/>
                    <a:p>
                      <a:pPr algn="l"/>
                      <a:endParaRPr lang="en-IN" sz="1400" b="1" kern="1200" dirty="0">
                        <a:solidFill>
                          <a:schemeClr val="dk1"/>
                        </a:solidFill>
                        <a:latin typeface="+mn-lt"/>
                        <a:ea typeface="+mn-ea"/>
                        <a:cs typeface="+mn-cs"/>
                      </a:endParaRPr>
                    </a:p>
                  </a:txBody>
                  <a:tcPr/>
                </a:tc>
                <a:extLst>
                  <a:ext uri="{0D108BD9-81ED-4DB2-BD59-A6C34878D82A}">
                    <a16:rowId xmlns:a16="http://schemas.microsoft.com/office/drawing/2014/main" val="369744070"/>
                  </a:ext>
                </a:extLst>
              </a:tr>
            </a:tbl>
          </a:graphicData>
        </a:graphic>
      </p:graphicFrame>
      <p:pic>
        <p:nvPicPr>
          <p:cNvPr id="1026" name="Picture 2" descr="4,000+ Free Exclamation Mark &amp; Attention Images - Pixabay">
            <a:extLst>
              <a:ext uri="{FF2B5EF4-FFF2-40B4-BE49-F238E27FC236}">
                <a16:creationId xmlns:a16="http://schemas.microsoft.com/office/drawing/2014/main" id="{EFB90547-344F-FD61-EB2B-B7ADE7128C2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40098" y="1854780"/>
            <a:ext cx="457200" cy="45720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4,000+ Free Exclamation Mark &amp; Attention Images - Pixabay">
            <a:extLst>
              <a:ext uri="{FF2B5EF4-FFF2-40B4-BE49-F238E27FC236}">
                <a16:creationId xmlns:a16="http://schemas.microsoft.com/office/drawing/2014/main" id="{00000E40-7971-56BD-303B-C89F9142E00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40098" y="4341361"/>
            <a:ext cx="457200" cy="4572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C0759AE6-C6C3-3141-9C6B-536A0D66D7D1}"/>
              </a:ext>
            </a:extLst>
          </p:cNvPr>
          <p:cNvPicPr>
            <a:picLocks noChangeAspect="1"/>
          </p:cNvPicPr>
          <p:nvPr/>
        </p:nvPicPr>
        <p:blipFill>
          <a:blip r:embed="rId5"/>
          <a:stretch>
            <a:fillRect/>
          </a:stretch>
        </p:blipFill>
        <p:spPr>
          <a:xfrm>
            <a:off x="7139438" y="2641618"/>
            <a:ext cx="2142603" cy="3856685"/>
          </a:xfrm>
          <a:prstGeom prst="rect">
            <a:avLst/>
          </a:prstGeom>
        </p:spPr>
      </p:pic>
      <p:pic>
        <p:nvPicPr>
          <p:cNvPr id="9" name="Picture 8">
            <a:extLst>
              <a:ext uri="{FF2B5EF4-FFF2-40B4-BE49-F238E27FC236}">
                <a16:creationId xmlns:a16="http://schemas.microsoft.com/office/drawing/2014/main" id="{23A3D1C2-2612-52BC-6696-89F703530736}"/>
              </a:ext>
            </a:extLst>
          </p:cNvPr>
          <p:cNvPicPr>
            <a:picLocks noChangeAspect="1"/>
          </p:cNvPicPr>
          <p:nvPr/>
        </p:nvPicPr>
        <p:blipFill>
          <a:blip r:embed="rId6"/>
          <a:stretch>
            <a:fillRect/>
          </a:stretch>
        </p:blipFill>
        <p:spPr>
          <a:xfrm>
            <a:off x="4880457" y="1684585"/>
            <a:ext cx="6144515" cy="773822"/>
          </a:xfrm>
          <a:prstGeom prst="rect">
            <a:avLst/>
          </a:prstGeom>
        </p:spPr>
      </p:pic>
    </p:spTree>
    <p:extLst>
      <p:ext uri="{BB962C8B-B14F-4D97-AF65-F5344CB8AC3E}">
        <p14:creationId xmlns:p14="http://schemas.microsoft.com/office/powerpoint/2010/main" val="30585266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gradFill rotWithShape="1">
          <a:gsLst>
            <a:gs pos="0">
              <a:srgbClr val="4874B0">
                <a:alpha val="100000"/>
              </a:srgbClr>
            </a:gs>
            <a:gs pos="100000">
              <a:srgbClr val="053371">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4" name="Freeform 4"/>
          <p:cNvSpPr/>
          <p:nvPr/>
        </p:nvSpPr>
        <p:spPr>
          <a:xfrm rot="-5400000" flipV="1">
            <a:off x="10118007" y="-835966"/>
            <a:ext cx="1813931" cy="3485863"/>
          </a:xfrm>
          <a:custGeom>
            <a:avLst/>
            <a:gdLst/>
            <a:ahLst/>
            <a:cxnLst/>
            <a:rect l="l" t="t" r="r" b="b"/>
            <a:pathLst>
              <a:path w="2720897" h="5228794">
                <a:moveTo>
                  <a:pt x="0" y="5228795"/>
                </a:moveTo>
                <a:lnTo>
                  <a:pt x="2720897" y="5228795"/>
                </a:lnTo>
                <a:lnTo>
                  <a:pt x="2720897" y="0"/>
                </a:lnTo>
                <a:lnTo>
                  <a:pt x="0" y="0"/>
                </a:lnTo>
                <a:lnTo>
                  <a:pt x="0" y="5228795"/>
                </a:lnTo>
                <a:close/>
              </a:path>
            </a:pathLst>
          </a:custGeom>
          <a:blipFill>
            <a:blip r:embed="rId3"/>
            <a:stretch>
              <a:fillRect/>
            </a:stretch>
          </a:blipFill>
        </p:spPr>
      </p:sp>
      <p:sp>
        <p:nvSpPr>
          <p:cNvPr id="7" name="Freeform 7"/>
          <p:cNvSpPr/>
          <p:nvPr/>
        </p:nvSpPr>
        <p:spPr>
          <a:xfrm rot="-5400000">
            <a:off x="260063" y="-980979"/>
            <a:ext cx="1813931" cy="3485863"/>
          </a:xfrm>
          <a:custGeom>
            <a:avLst/>
            <a:gdLst/>
            <a:ahLst/>
            <a:cxnLst/>
            <a:rect l="l" t="t" r="r" b="b"/>
            <a:pathLst>
              <a:path w="2720897" h="5228794">
                <a:moveTo>
                  <a:pt x="0" y="0"/>
                </a:moveTo>
                <a:lnTo>
                  <a:pt x="2720897" y="0"/>
                </a:lnTo>
                <a:lnTo>
                  <a:pt x="2720897" y="5228794"/>
                </a:lnTo>
                <a:lnTo>
                  <a:pt x="0" y="5228794"/>
                </a:lnTo>
                <a:lnTo>
                  <a:pt x="0" y="0"/>
                </a:lnTo>
                <a:close/>
              </a:path>
            </a:pathLst>
          </a:custGeom>
          <a:blipFill>
            <a:blip r:embed="rId3"/>
            <a:stretch>
              <a:fillRect/>
            </a:stretch>
          </a:blipFill>
        </p:spPr>
      </p:sp>
      <p:sp>
        <p:nvSpPr>
          <p:cNvPr id="40" name="TextBox 6">
            <a:extLst>
              <a:ext uri="{FF2B5EF4-FFF2-40B4-BE49-F238E27FC236}">
                <a16:creationId xmlns:a16="http://schemas.microsoft.com/office/drawing/2014/main" id="{EF0FA61F-EEBA-40BD-49D3-75FAB0F12989}"/>
              </a:ext>
            </a:extLst>
          </p:cNvPr>
          <p:cNvSpPr txBox="1"/>
          <p:nvPr/>
        </p:nvSpPr>
        <p:spPr>
          <a:xfrm>
            <a:off x="9024308" y="1803551"/>
            <a:ext cx="5513269" cy="466439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10" name="Group 4">
            <a:extLst>
              <a:ext uri="{FF2B5EF4-FFF2-40B4-BE49-F238E27FC236}">
                <a16:creationId xmlns:a16="http://schemas.microsoft.com/office/drawing/2014/main" id="{D08A2A86-4075-8833-3E5D-73F22B59880D}"/>
              </a:ext>
            </a:extLst>
          </p:cNvPr>
          <p:cNvGrpSpPr/>
          <p:nvPr/>
        </p:nvGrpSpPr>
        <p:grpSpPr>
          <a:xfrm>
            <a:off x="3358807" y="315657"/>
            <a:ext cx="5474385" cy="580183"/>
            <a:chOff x="0" y="0"/>
            <a:chExt cx="2186727" cy="545838"/>
          </a:xfrm>
        </p:grpSpPr>
        <p:sp>
          <p:nvSpPr>
            <p:cNvPr id="11" name="Freeform 5">
              <a:extLst>
                <a:ext uri="{FF2B5EF4-FFF2-40B4-BE49-F238E27FC236}">
                  <a16:creationId xmlns:a16="http://schemas.microsoft.com/office/drawing/2014/main" id="{74D939D2-1049-716D-B7ED-B2327BB3A6F5}"/>
                </a:ext>
              </a:extLst>
            </p:cNvPr>
            <p:cNvSpPr/>
            <p:nvPr/>
          </p:nvSpPr>
          <p:spPr>
            <a:xfrm>
              <a:off x="0" y="0"/>
              <a:ext cx="2186727" cy="545838"/>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12" name="TextBox 6">
              <a:extLst>
                <a:ext uri="{FF2B5EF4-FFF2-40B4-BE49-F238E27FC236}">
                  <a16:creationId xmlns:a16="http://schemas.microsoft.com/office/drawing/2014/main" id="{BCA0A7CC-DE61-1F25-DA57-9B206C1DE119}"/>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4" name="TextBox 6">
            <a:extLst>
              <a:ext uri="{FF2B5EF4-FFF2-40B4-BE49-F238E27FC236}">
                <a16:creationId xmlns:a16="http://schemas.microsoft.com/office/drawing/2014/main" id="{625E2683-566B-0693-8726-6468B97A486B}"/>
              </a:ext>
            </a:extLst>
          </p:cNvPr>
          <p:cNvSpPr txBox="1"/>
          <p:nvPr/>
        </p:nvSpPr>
        <p:spPr>
          <a:xfrm>
            <a:off x="3466435" y="349412"/>
            <a:ext cx="5268283" cy="418063"/>
          </a:xfrm>
          <a:prstGeom prst="rect">
            <a:avLst/>
          </a:prstGeom>
        </p:spPr>
        <p:txBody>
          <a:bodyPr wrap="square" lIns="0" tIns="0" rIns="0" bIns="0" rtlCol="0" anchor="t">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IN" sz="2000" b="1" i="0" u="none" strike="noStrike" kern="1200" cap="none" spc="0" normalizeH="0" baseline="0" noProof="0" dirty="0">
                <a:ln>
                  <a:noFill/>
                </a:ln>
                <a:solidFill>
                  <a:srgbClr val="1F497D"/>
                </a:solidFill>
                <a:effectLst/>
                <a:uLnTx/>
                <a:uFillTx/>
                <a:latin typeface="Poppins" panose="00000500000000000000" pitchFamily="2" charset="0"/>
                <a:ea typeface="Times New Roman" panose="02020603050405020304" pitchFamily="18" charset="0"/>
                <a:cs typeface="Poppins" panose="00000500000000000000" pitchFamily="2" charset="0"/>
              </a:rPr>
              <a:t>Common SEO Analysis for all web pages</a:t>
            </a:r>
          </a:p>
        </p:txBody>
      </p:sp>
      <p:graphicFrame>
        <p:nvGraphicFramePr>
          <p:cNvPr id="5" name="Table 5">
            <a:extLst>
              <a:ext uri="{FF2B5EF4-FFF2-40B4-BE49-F238E27FC236}">
                <a16:creationId xmlns:a16="http://schemas.microsoft.com/office/drawing/2014/main" id="{FCEEEABF-E33B-B686-7A5D-8CB39EA3FB16}"/>
              </a:ext>
            </a:extLst>
          </p:cNvPr>
          <p:cNvGraphicFramePr>
            <a:graphicFrameLocks noGrp="1"/>
          </p:cNvGraphicFramePr>
          <p:nvPr>
            <p:extLst>
              <p:ext uri="{D42A27DB-BD31-4B8C-83A1-F6EECF244321}">
                <p14:modId xmlns:p14="http://schemas.microsoft.com/office/powerpoint/2010/main" val="951738760"/>
              </p:ext>
            </p:extLst>
          </p:nvPr>
        </p:nvGraphicFramePr>
        <p:xfrm>
          <a:off x="785744" y="1103779"/>
          <a:ext cx="10620513" cy="5489183"/>
        </p:xfrm>
        <a:graphic>
          <a:graphicData uri="http://schemas.openxmlformats.org/drawingml/2006/table">
            <a:tbl>
              <a:tblPr firstRow="1" bandRow="1">
                <a:tableStyleId>{5C22544A-7EE6-4342-B048-85BDC9FD1C3A}</a:tableStyleId>
              </a:tblPr>
              <a:tblGrid>
                <a:gridCol w="2925487">
                  <a:extLst>
                    <a:ext uri="{9D8B030D-6E8A-4147-A177-3AD203B41FA5}">
                      <a16:colId xmlns:a16="http://schemas.microsoft.com/office/drawing/2014/main" val="3537439149"/>
                    </a:ext>
                  </a:extLst>
                </a:gridCol>
                <a:gridCol w="970671">
                  <a:extLst>
                    <a:ext uri="{9D8B030D-6E8A-4147-A177-3AD203B41FA5}">
                      <a16:colId xmlns:a16="http://schemas.microsoft.com/office/drawing/2014/main" val="1196916023"/>
                    </a:ext>
                  </a:extLst>
                </a:gridCol>
                <a:gridCol w="6724355">
                  <a:extLst>
                    <a:ext uri="{9D8B030D-6E8A-4147-A177-3AD203B41FA5}">
                      <a16:colId xmlns:a16="http://schemas.microsoft.com/office/drawing/2014/main" val="45539890"/>
                    </a:ext>
                  </a:extLst>
                </a:gridCol>
              </a:tblGrid>
              <a:tr h="426067">
                <a:tc>
                  <a:txBody>
                    <a:bodyPr/>
                    <a:lstStyle/>
                    <a:p>
                      <a:pPr algn="ctr"/>
                      <a:r>
                        <a:rPr lang="en-US" sz="2000" dirty="0"/>
                        <a:t>Metrics</a:t>
                      </a:r>
                      <a:endParaRPr lang="en-IN" sz="2000" dirty="0"/>
                    </a:p>
                  </a:txBody>
                  <a:tcPr/>
                </a:tc>
                <a:tc>
                  <a:txBody>
                    <a:bodyPr/>
                    <a:lstStyle/>
                    <a:p>
                      <a:pPr algn="ctr"/>
                      <a:r>
                        <a:rPr lang="en-US" sz="2000" dirty="0"/>
                        <a:t>Tests</a:t>
                      </a:r>
                      <a:endParaRPr lang="en-IN" sz="2000" dirty="0"/>
                    </a:p>
                  </a:txBody>
                  <a:tcPr/>
                </a:tc>
                <a:tc>
                  <a:txBody>
                    <a:bodyPr/>
                    <a:lstStyle/>
                    <a:p>
                      <a:pPr algn="ctr"/>
                      <a:r>
                        <a:rPr lang="en-US" sz="2000" dirty="0"/>
                        <a:t>Explanations</a:t>
                      </a:r>
                      <a:endParaRPr lang="en-IN" sz="2000" dirty="0"/>
                    </a:p>
                  </a:txBody>
                  <a:tcPr/>
                </a:tc>
                <a:extLst>
                  <a:ext uri="{0D108BD9-81ED-4DB2-BD59-A6C34878D82A}">
                    <a16:rowId xmlns:a16="http://schemas.microsoft.com/office/drawing/2014/main" val="2895864743"/>
                  </a:ext>
                </a:extLst>
              </a:tr>
              <a:tr h="547486">
                <a:tc>
                  <a:txBody>
                    <a:bodyPr/>
                    <a:lstStyle/>
                    <a:p>
                      <a:pPr algn="l"/>
                      <a:r>
                        <a:rPr lang="en-IN" sz="1600" b="1" kern="1200" dirty="0">
                          <a:solidFill>
                            <a:schemeClr val="dk1"/>
                          </a:solidFill>
                          <a:latin typeface="+mn-lt"/>
                          <a:ea typeface="+mn-ea"/>
                          <a:cs typeface="+mn-cs"/>
                        </a:rPr>
                        <a:t>Create a responsive site</a:t>
                      </a:r>
                    </a:p>
                  </a:txBody>
                  <a:tcPr anchor="ctr"/>
                </a:tc>
                <a:tc>
                  <a:txBody>
                    <a:bodyPr/>
                    <a:lstStyle/>
                    <a:p>
                      <a:pPr algn="ctr"/>
                      <a:endParaRPr lang="en-IN" sz="1600" b="1" dirty="0"/>
                    </a:p>
                  </a:txBody>
                  <a:tcPr/>
                </a:tc>
                <a:tc>
                  <a:txBody>
                    <a:bodyPr/>
                    <a:lstStyle/>
                    <a:p>
                      <a:pPr algn="l"/>
                      <a:r>
                        <a:rPr lang="fr-FR" sz="1400" b="1" kern="1200" dirty="0">
                          <a:solidFill>
                            <a:schemeClr val="dk1"/>
                          </a:solidFill>
                          <a:latin typeface="+mn-lt"/>
                          <a:ea typeface="+mn-ea"/>
                          <a:cs typeface="+mn-cs"/>
                        </a:rPr>
                        <a:t>CSS code contains media queries.</a:t>
                      </a:r>
                      <a:endParaRPr lang="en-IN" sz="1400" b="1" kern="1200" dirty="0">
                        <a:solidFill>
                          <a:schemeClr val="dk1"/>
                        </a:solidFill>
                        <a:latin typeface="+mn-lt"/>
                        <a:ea typeface="+mn-ea"/>
                        <a:cs typeface="+mn-cs"/>
                      </a:endParaRPr>
                    </a:p>
                  </a:txBody>
                  <a:tcPr/>
                </a:tc>
                <a:extLst>
                  <a:ext uri="{0D108BD9-81ED-4DB2-BD59-A6C34878D82A}">
                    <a16:rowId xmlns:a16="http://schemas.microsoft.com/office/drawing/2014/main" val="3138227522"/>
                  </a:ext>
                </a:extLst>
              </a:tr>
              <a:tr h="441384">
                <a:tc>
                  <a:txBody>
                    <a:bodyPr/>
                    <a:lstStyle/>
                    <a:p>
                      <a:pPr algn="l"/>
                      <a:r>
                        <a:rPr lang="en-IN" sz="1600" b="1" kern="1200" dirty="0">
                          <a:solidFill>
                            <a:schemeClr val="dk1"/>
                          </a:solidFill>
                          <a:latin typeface="+mn-lt"/>
                          <a:ea typeface="+mn-ea"/>
                          <a:cs typeface="+mn-cs"/>
                        </a:rPr>
                        <a:t>Homepage Is Reachable</a:t>
                      </a:r>
                    </a:p>
                  </a:txBody>
                  <a:tcPr anchor="ctr"/>
                </a:tc>
                <a:tc>
                  <a:txBody>
                    <a:bodyPr/>
                    <a:lstStyle/>
                    <a:p>
                      <a:pPr algn="ctr"/>
                      <a:endParaRPr lang="en-IN" sz="1800" dirty="0"/>
                    </a:p>
                  </a:txBody>
                  <a:tcPr/>
                </a:tc>
                <a:tc>
                  <a:txBody>
                    <a:bodyPr/>
                    <a:lstStyle/>
                    <a:p>
                      <a:pPr marL="0" algn="l" defTabSz="609630" rtl="0" eaLnBrk="1" latinLnBrk="0" hangingPunct="1"/>
                      <a:r>
                        <a:rPr lang="en-IN" sz="1400" b="1" kern="1200" dirty="0">
                          <a:solidFill>
                            <a:schemeClr val="dk1"/>
                          </a:solidFill>
                          <a:latin typeface="+mn-lt"/>
                          <a:ea typeface="+mn-ea"/>
                          <a:cs typeface="+mn-cs"/>
                        </a:rPr>
                        <a:t>Homepage is reachable.</a:t>
                      </a:r>
                    </a:p>
                  </a:txBody>
                  <a:tcPr/>
                </a:tc>
                <a:extLst>
                  <a:ext uri="{0D108BD9-81ED-4DB2-BD59-A6C34878D82A}">
                    <a16:rowId xmlns:a16="http://schemas.microsoft.com/office/drawing/2014/main" val="369744070"/>
                  </a:ext>
                </a:extLst>
              </a:tr>
              <a:tr h="547486">
                <a:tc>
                  <a:txBody>
                    <a:bodyPr/>
                    <a:lstStyle/>
                    <a:p>
                      <a:pPr marL="0" algn="l" defTabSz="609630" rtl="0" eaLnBrk="1" latinLnBrk="0" hangingPunct="1"/>
                      <a:r>
                        <a:rPr lang="en-US" sz="1600" b="1" kern="1200" dirty="0">
                          <a:solidFill>
                            <a:schemeClr val="dk1"/>
                          </a:solidFill>
                          <a:latin typeface="+mn-lt"/>
                          <a:ea typeface="+mn-ea"/>
                          <a:cs typeface="+mn-cs"/>
                        </a:rPr>
                        <a:t>Canonical Tag</a:t>
                      </a:r>
                      <a:endParaRPr lang="en-IN" sz="1600" b="1" kern="1200" dirty="0">
                        <a:solidFill>
                          <a:schemeClr val="dk1"/>
                        </a:solidFill>
                        <a:latin typeface="+mn-lt"/>
                        <a:ea typeface="+mn-ea"/>
                        <a:cs typeface="+mn-cs"/>
                      </a:endParaRPr>
                    </a:p>
                  </a:txBody>
                  <a:tcPr anchor="ctr"/>
                </a:tc>
                <a:tc>
                  <a:txBody>
                    <a:bodyPr/>
                    <a:lstStyle/>
                    <a:p>
                      <a:pPr marL="0" algn="l" defTabSz="609630" rtl="0" eaLnBrk="1" latinLnBrk="0" hangingPunct="1"/>
                      <a:endParaRPr lang="en-IN" sz="1600" b="1" kern="1200" dirty="0">
                        <a:solidFill>
                          <a:schemeClr val="dk1"/>
                        </a:solidFill>
                        <a:latin typeface="+mn-lt"/>
                        <a:ea typeface="+mn-ea"/>
                        <a:cs typeface="+mn-cs"/>
                      </a:endParaRPr>
                    </a:p>
                  </a:txBody>
                  <a:tcPr/>
                </a:tc>
                <a:tc>
                  <a:txBody>
                    <a:bodyPr/>
                    <a:lstStyle/>
                    <a:p>
                      <a:pPr marL="0" algn="l" defTabSz="609630" rtl="0" eaLnBrk="1" latinLnBrk="0" hangingPunct="1"/>
                      <a:r>
                        <a:rPr lang="en-US" sz="1600" b="1" kern="1200" dirty="0">
                          <a:solidFill>
                            <a:schemeClr val="dk1"/>
                          </a:solidFill>
                          <a:latin typeface="+mn-lt"/>
                          <a:ea typeface="+mn-ea"/>
                          <a:cs typeface="+mn-cs"/>
                        </a:rPr>
                        <a:t>No canonical tag found.</a:t>
                      </a:r>
                      <a:endParaRPr lang="en-IN" sz="1600" b="1" kern="1200" dirty="0">
                        <a:solidFill>
                          <a:schemeClr val="dk1"/>
                        </a:solidFill>
                        <a:latin typeface="+mn-lt"/>
                        <a:ea typeface="+mn-ea"/>
                        <a:cs typeface="+mn-cs"/>
                      </a:endParaRPr>
                    </a:p>
                  </a:txBody>
                  <a:tcPr/>
                </a:tc>
                <a:extLst>
                  <a:ext uri="{0D108BD9-81ED-4DB2-BD59-A6C34878D82A}">
                    <a16:rowId xmlns:a16="http://schemas.microsoft.com/office/drawing/2014/main" val="1385470541"/>
                  </a:ext>
                </a:extLst>
              </a:tr>
              <a:tr h="547486">
                <a:tc>
                  <a:txBody>
                    <a:bodyPr/>
                    <a:lstStyle/>
                    <a:p>
                      <a:pPr marL="0" algn="l" defTabSz="609630" rtl="0" eaLnBrk="1" latinLnBrk="0" hangingPunct="1"/>
                      <a:r>
                        <a:rPr lang="en-US" sz="1600" b="1" kern="1200" dirty="0">
                          <a:solidFill>
                            <a:schemeClr val="dk1"/>
                          </a:solidFill>
                          <a:latin typeface="+mn-lt"/>
                          <a:ea typeface="+mn-ea"/>
                          <a:cs typeface="+mn-cs"/>
                        </a:rPr>
                        <a:t>Noindex Meta</a:t>
                      </a:r>
                      <a:endParaRPr lang="en-IN" sz="1600" b="1" kern="1200" dirty="0">
                        <a:solidFill>
                          <a:schemeClr val="dk1"/>
                        </a:solidFill>
                        <a:latin typeface="+mn-lt"/>
                        <a:ea typeface="+mn-ea"/>
                        <a:cs typeface="+mn-cs"/>
                      </a:endParaRPr>
                    </a:p>
                  </a:txBody>
                  <a:tcPr anchor="ctr"/>
                </a:tc>
                <a:tc>
                  <a:txBody>
                    <a:bodyPr/>
                    <a:lstStyle/>
                    <a:p>
                      <a:pPr marL="0" algn="l" defTabSz="609630" rtl="0" eaLnBrk="1" latinLnBrk="0" hangingPunct="1"/>
                      <a:endParaRPr lang="en-IN" sz="1600" b="1" kern="1200" dirty="0">
                        <a:solidFill>
                          <a:schemeClr val="dk1"/>
                        </a:solidFill>
                        <a:latin typeface="+mn-lt"/>
                        <a:ea typeface="+mn-ea"/>
                        <a:cs typeface="+mn-cs"/>
                      </a:endParaRPr>
                    </a:p>
                  </a:txBody>
                  <a:tcPr/>
                </a:tc>
                <a:tc>
                  <a:txBody>
                    <a:bodyPr/>
                    <a:lstStyle/>
                    <a:p>
                      <a:pPr marL="0" algn="l" defTabSz="609630" rtl="0" eaLnBrk="1" latinLnBrk="0" hangingPunct="1"/>
                      <a:r>
                        <a:rPr lang="en-US" sz="1600" b="1" kern="1200" dirty="0">
                          <a:solidFill>
                            <a:schemeClr val="dk1"/>
                          </a:solidFill>
                          <a:latin typeface="+mn-lt"/>
                          <a:ea typeface="+mn-ea"/>
                          <a:cs typeface="+mn-cs"/>
                        </a:rPr>
                        <a:t>Homepage does not contain any index meta tag or header.</a:t>
                      </a:r>
                      <a:endParaRPr lang="en-IN" sz="1600" b="1" kern="1200" dirty="0">
                        <a:solidFill>
                          <a:schemeClr val="dk1"/>
                        </a:solidFill>
                        <a:latin typeface="+mn-lt"/>
                        <a:ea typeface="+mn-ea"/>
                        <a:cs typeface="+mn-cs"/>
                      </a:endParaRPr>
                    </a:p>
                  </a:txBody>
                  <a:tcPr/>
                </a:tc>
                <a:extLst>
                  <a:ext uri="{0D108BD9-81ED-4DB2-BD59-A6C34878D82A}">
                    <a16:rowId xmlns:a16="http://schemas.microsoft.com/office/drawing/2014/main" val="4133441620"/>
                  </a:ext>
                </a:extLst>
              </a:tr>
              <a:tr h="596696">
                <a:tc>
                  <a:txBody>
                    <a:bodyPr/>
                    <a:lstStyle/>
                    <a:p>
                      <a:pPr marL="0" algn="l" defTabSz="609630" rtl="0" eaLnBrk="1" latinLnBrk="0" hangingPunct="1"/>
                      <a:r>
                        <a:rPr lang="en-IN" sz="1600" b="1" kern="1200" dirty="0">
                          <a:solidFill>
                            <a:schemeClr val="dk1"/>
                          </a:solidFill>
                          <a:latin typeface="+mn-lt"/>
                          <a:ea typeface="+mn-ea"/>
                          <a:cs typeface="+mn-cs"/>
                        </a:rPr>
                        <a:t>WWW Canonicalization</a:t>
                      </a:r>
                    </a:p>
                  </a:txBody>
                  <a:tcPr anchor="ctr"/>
                </a:tc>
                <a:tc>
                  <a:txBody>
                    <a:bodyPr/>
                    <a:lstStyle/>
                    <a:p>
                      <a:pPr marL="0" algn="l" defTabSz="609630" rtl="0" eaLnBrk="1" latinLnBrk="0" hangingPunct="1"/>
                      <a:endParaRPr lang="en-IN" sz="1600" b="1" kern="1200" dirty="0">
                        <a:solidFill>
                          <a:schemeClr val="dk1"/>
                        </a:solidFill>
                        <a:latin typeface="+mn-lt"/>
                        <a:ea typeface="+mn-ea"/>
                        <a:cs typeface="+mn-cs"/>
                      </a:endParaRPr>
                    </a:p>
                  </a:txBody>
                  <a:tcPr/>
                </a:tc>
                <a:tc>
                  <a:txBody>
                    <a:bodyPr/>
                    <a:lstStyle/>
                    <a:p>
                      <a:pPr marL="0" algn="l" defTabSz="609630" rtl="0" eaLnBrk="1" latinLnBrk="0" hangingPunct="1"/>
                      <a:r>
                        <a:rPr lang="en-US" sz="1600" b="1" kern="1200" dirty="0">
                          <a:solidFill>
                            <a:schemeClr val="dk1"/>
                          </a:solidFill>
                          <a:latin typeface="+mn-lt"/>
                          <a:ea typeface="+mn-ea"/>
                          <a:cs typeface="+mn-cs"/>
                        </a:rPr>
                        <a:t>Both www and non-www versions of your URL are redirected to the same site.</a:t>
                      </a:r>
                      <a:endParaRPr lang="en-IN" sz="1600" b="1" kern="1200" dirty="0">
                        <a:solidFill>
                          <a:schemeClr val="dk1"/>
                        </a:solidFill>
                        <a:latin typeface="+mn-lt"/>
                        <a:ea typeface="+mn-ea"/>
                        <a:cs typeface="+mn-cs"/>
                      </a:endParaRPr>
                    </a:p>
                  </a:txBody>
                  <a:tcPr/>
                </a:tc>
                <a:extLst>
                  <a:ext uri="{0D108BD9-81ED-4DB2-BD59-A6C34878D82A}">
                    <a16:rowId xmlns:a16="http://schemas.microsoft.com/office/drawing/2014/main" val="2423413953"/>
                  </a:ext>
                </a:extLst>
              </a:tr>
              <a:tr h="547486">
                <a:tc>
                  <a:txBody>
                    <a:bodyPr/>
                    <a:lstStyle/>
                    <a:p>
                      <a:pPr marL="0" algn="l" defTabSz="609630" rtl="0" eaLnBrk="1" latinLnBrk="0" hangingPunct="1"/>
                      <a:r>
                        <a:rPr lang="en-IN" sz="1600" b="1" kern="1200" dirty="0">
                          <a:solidFill>
                            <a:schemeClr val="dk1"/>
                          </a:solidFill>
                          <a:latin typeface="+mn-lt"/>
                          <a:ea typeface="+mn-ea"/>
                          <a:cs typeface="+mn-cs"/>
                        </a:rPr>
                        <a:t>OpenGraph Meta</a:t>
                      </a:r>
                    </a:p>
                  </a:txBody>
                  <a:tcPr anchor="ctr"/>
                </a:tc>
                <a:tc>
                  <a:txBody>
                    <a:bodyPr/>
                    <a:lstStyle/>
                    <a:p>
                      <a:pPr marL="0" algn="l" defTabSz="609630" rtl="0" eaLnBrk="1" latinLnBrk="0" hangingPunct="1"/>
                      <a:endParaRPr lang="en-IN" sz="1600" b="1" kern="1200" dirty="0">
                        <a:solidFill>
                          <a:schemeClr val="dk1"/>
                        </a:solidFill>
                        <a:latin typeface="+mn-lt"/>
                        <a:ea typeface="+mn-ea"/>
                        <a:cs typeface="+mn-cs"/>
                      </a:endParaRPr>
                    </a:p>
                  </a:txBody>
                  <a:tcPr/>
                </a:tc>
                <a:tc>
                  <a:txBody>
                    <a:bodyPr/>
                    <a:lstStyle/>
                    <a:p>
                      <a:pPr marL="0" algn="l" defTabSz="609630" rtl="0" eaLnBrk="1" latinLnBrk="0" hangingPunct="1"/>
                      <a:r>
                        <a:rPr lang="en-US" sz="1600" b="1" kern="1200" dirty="0">
                          <a:solidFill>
                            <a:schemeClr val="dk1"/>
                          </a:solidFill>
                          <a:latin typeface="+mn-lt"/>
                          <a:ea typeface="+mn-ea"/>
                          <a:cs typeface="+mn-cs"/>
                        </a:rPr>
                        <a:t>Some Opengraph meta tags are missing.</a:t>
                      </a:r>
                      <a:endParaRPr lang="en-IN" sz="1600" b="1" kern="1200" dirty="0">
                        <a:solidFill>
                          <a:schemeClr val="dk1"/>
                        </a:solidFill>
                        <a:latin typeface="+mn-lt"/>
                        <a:ea typeface="+mn-ea"/>
                        <a:cs typeface="+mn-cs"/>
                      </a:endParaRPr>
                    </a:p>
                  </a:txBody>
                  <a:tcPr/>
                </a:tc>
                <a:extLst>
                  <a:ext uri="{0D108BD9-81ED-4DB2-BD59-A6C34878D82A}">
                    <a16:rowId xmlns:a16="http://schemas.microsoft.com/office/drawing/2014/main" val="3674212919"/>
                  </a:ext>
                </a:extLst>
              </a:tr>
              <a:tr h="547486">
                <a:tc>
                  <a:txBody>
                    <a:bodyPr/>
                    <a:lstStyle/>
                    <a:p>
                      <a:pPr marL="0" algn="l" defTabSz="609630" rtl="0" eaLnBrk="1" latinLnBrk="0" hangingPunct="1"/>
                      <a:r>
                        <a:rPr lang="en-IN" sz="1600" b="1" kern="1200" dirty="0">
                          <a:solidFill>
                            <a:schemeClr val="dk1"/>
                          </a:solidFill>
                          <a:latin typeface="+mn-lt"/>
                          <a:ea typeface="+mn-ea"/>
                          <a:cs typeface="+mn-cs"/>
                        </a:rPr>
                        <a:t>Robots.txt</a:t>
                      </a:r>
                    </a:p>
                  </a:txBody>
                  <a:tcPr anchor="ctr"/>
                </a:tc>
                <a:tc>
                  <a:txBody>
                    <a:bodyPr/>
                    <a:lstStyle/>
                    <a:p>
                      <a:pPr marL="0" algn="l" defTabSz="609630" rtl="0" eaLnBrk="1" latinLnBrk="0" hangingPunct="1"/>
                      <a:endParaRPr lang="en-IN" sz="1600" b="1" kern="1200" dirty="0">
                        <a:solidFill>
                          <a:schemeClr val="dk1"/>
                        </a:solidFill>
                        <a:latin typeface="+mn-lt"/>
                        <a:ea typeface="+mn-ea"/>
                        <a:cs typeface="+mn-cs"/>
                      </a:endParaRPr>
                    </a:p>
                  </a:txBody>
                  <a:tcPr/>
                </a:tc>
                <a:tc>
                  <a:txBody>
                    <a:bodyPr/>
                    <a:lstStyle/>
                    <a:p>
                      <a:pPr marL="0" algn="l" defTabSz="609630" rtl="0" eaLnBrk="1" latinLnBrk="0" hangingPunct="1"/>
                      <a:r>
                        <a:rPr lang="en-US" sz="1600" b="1" kern="1200" dirty="0">
                          <a:solidFill>
                            <a:schemeClr val="dk1"/>
                          </a:solidFill>
                          <a:latin typeface="+mn-lt"/>
                          <a:ea typeface="+mn-ea"/>
                          <a:cs typeface="+mn-cs"/>
                        </a:rPr>
                        <a:t>Robots.txt file is missing or unavailable.</a:t>
                      </a:r>
                      <a:endParaRPr lang="en-IN" sz="1600" b="1" kern="1200" dirty="0">
                        <a:solidFill>
                          <a:schemeClr val="dk1"/>
                        </a:solidFill>
                        <a:latin typeface="+mn-lt"/>
                        <a:ea typeface="+mn-ea"/>
                        <a:cs typeface="+mn-cs"/>
                      </a:endParaRPr>
                    </a:p>
                  </a:txBody>
                  <a:tcPr/>
                </a:tc>
                <a:extLst>
                  <a:ext uri="{0D108BD9-81ED-4DB2-BD59-A6C34878D82A}">
                    <a16:rowId xmlns:a16="http://schemas.microsoft.com/office/drawing/2014/main" val="757643603"/>
                  </a:ext>
                </a:extLst>
              </a:tr>
              <a:tr h="345455">
                <a:tc>
                  <a:txBody>
                    <a:bodyPr/>
                    <a:lstStyle/>
                    <a:p>
                      <a:pPr marL="0" algn="l" defTabSz="609630" rtl="0" eaLnBrk="1" latinLnBrk="0" hangingPunct="1"/>
                      <a:r>
                        <a:rPr lang="en-IN" sz="1600" b="1" kern="1200" dirty="0">
                          <a:solidFill>
                            <a:schemeClr val="dk1"/>
                          </a:solidFill>
                          <a:latin typeface="+mn-lt"/>
                          <a:ea typeface="+mn-ea"/>
                          <a:cs typeface="+mn-cs"/>
                        </a:rPr>
                        <a:t>Schema Meta Data</a:t>
                      </a:r>
                    </a:p>
                  </a:txBody>
                  <a:tcPr anchor="ctr"/>
                </a:tc>
                <a:tc>
                  <a:txBody>
                    <a:bodyPr/>
                    <a:lstStyle/>
                    <a:p>
                      <a:pPr marL="0" algn="l" defTabSz="609630" rtl="0" eaLnBrk="1" latinLnBrk="0" hangingPunct="1"/>
                      <a:endParaRPr lang="en-IN" sz="1600" b="1" kern="1200" dirty="0">
                        <a:solidFill>
                          <a:schemeClr val="dk1"/>
                        </a:solidFill>
                        <a:latin typeface="+mn-lt"/>
                        <a:ea typeface="+mn-ea"/>
                        <a:cs typeface="+mn-cs"/>
                      </a:endParaRPr>
                    </a:p>
                  </a:txBody>
                  <a:tcPr/>
                </a:tc>
                <a:tc>
                  <a:txBody>
                    <a:bodyPr/>
                    <a:lstStyle/>
                    <a:p>
                      <a:pPr marL="0" algn="l" defTabSz="609630" rtl="0" eaLnBrk="1" latinLnBrk="0" hangingPunct="1"/>
                      <a:r>
                        <a:rPr lang="en-US" sz="1600" b="1" kern="1200" dirty="0">
                          <a:solidFill>
                            <a:schemeClr val="dk1"/>
                          </a:solidFill>
                          <a:latin typeface="+mn-lt"/>
                          <a:ea typeface="+mn-ea"/>
                          <a:cs typeface="+mn-cs"/>
                        </a:rPr>
                        <a:t>No Schema.org data found on your homepage.</a:t>
                      </a:r>
                      <a:endParaRPr lang="en-IN" sz="1600" b="1" kern="1200" dirty="0">
                        <a:solidFill>
                          <a:schemeClr val="dk1"/>
                        </a:solidFill>
                        <a:latin typeface="+mn-lt"/>
                        <a:ea typeface="+mn-ea"/>
                        <a:cs typeface="+mn-cs"/>
                      </a:endParaRPr>
                    </a:p>
                  </a:txBody>
                  <a:tcPr/>
                </a:tc>
                <a:extLst>
                  <a:ext uri="{0D108BD9-81ED-4DB2-BD59-A6C34878D82A}">
                    <a16:rowId xmlns:a16="http://schemas.microsoft.com/office/drawing/2014/main" val="2724283753"/>
                  </a:ext>
                </a:extLst>
              </a:tr>
              <a:tr h="596696">
                <a:tc>
                  <a:txBody>
                    <a:bodyPr/>
                    <a:lstStyle/>
                    <a:p>
                      <a:pPr marL="0" algn="l" defTabSz="609630" rtl="0" eaLnBrk="1" latinLnBrk="0" hangingPunct="1"/>
                      <a:r>
                        <a:rPr lang="en-IN" sz="1600" b="1" kern="1200" dirty="0">
                          <a:solidFill>
                            <a:schemeClr val="dk1"/>
                          </a:solidFill>
                          <a:latin typeface="+mn-lt"/>
                          <a:ea typeface="+mn-ea"/>
                          <a:cs typeface="+mn-cs"/>
                        </a:rPr>
                        <a:t>Keep your content fresh</a:t>
                      </a:r>
                    </a:p>
                  </a:txBody>
                  <a:tcPr anchor="ctr"/>
                </a:tc>
                <a:tc>
                  <a:txBody>
                    <a:bodyPr/>
                    <a:lstStyle/>
                    <a:p>
                      <a:pPr marL="0" algn="l" defTabSz="609630" rtl="0" eaLnBrk="1" latinLnBrk="0" hangingPunct="1"/>
                      <a:endParaRPr lang="en-IN" sz="1600" b="1" kern="1200" dirty="0">
                        <a:solidFill>
                          <a:schemeClr val="dk1"/>
                        </a:solidFill>
                        <a:latin typeface="+mn-lt"/>
                        <a:ea typeface="+mn-ea"/>
                        <a:cs typeface="+mn-cs"/>
                      </a:endParaRPr>
                    </a:p>
                  </a:txBody>
                  <a:tcPr/>
                </a:tc>
                <a:tc>
                  <a:txBody>
                    <a:bodyPr/>
                    <a:lstStyle/>
                    <a:p>
                      <a:pPr marL="0" algn="l" defTabSz="609630" rtl="0" eaLnBrk="1" latinLnBrk="0" hangingPunct="1"/>
                      <a:r>
                        <a:rPr lang="en-US" sz="1600" b="1" kern="1200" dirty="0">
                          <a:solidFill>
                            <a:schemeClr val="dk1"/>
                          </a:solidFill>
                          <a:latin typeface="+mn-lt"/>
                          <a:ea typeface="+mn-ea"/>
                          <a:cs typeface="+mn-cs"/>
                        </a:rPr>
                        <a:t>No content freshness information found (no XML sitemap lastmod, og:updated_time, or Last-Modified header).</a:t>
                      </a:r>
                      <a:endParaRPr lang="en-IN" sz="1600" b="1" kern="1200" dirty="0">
                        <a:solidFill>
                          <a:schemeClr val="dk1"/>
                        </a:solidFill>
                        <a:latin typeface="+mn-lt"/>
                        <a:ea typeface="+mn-ea"/>
                        <a:cs typeface="+mn-cs"/>
                      </a:endParaRPr>
                    </a:p>
                  </a:txBody>
                  <a:tcPr/>
                </a:tc>
                <a:extLst>
                  <a:ext uri="{0D108BD9-81ED-4DB2-BD59-A6C34878D82A}">
                    <a16:rowId xmlns:a16="http://schemas.microsoft.com/office/drawing/2014/main" val="2126718368"/>
                  </a:ext>
                </a:extLst>
              </a:tr>
              <a:tr h="345455">
                <a:tc>
                  <a:txBody>
                    <a:bodyPr/>
                    <a:lstStyle/>
                    <a:p>
                      <a:pPr marL="0" algn="l" defTabSz="609630" rtl="0" eaLnBrk="1" latinLnBrk="0" hangingPunct="1"/>
                      <a:r>
                        <a:rPr lang="en-IN" sz="1600" b="1" kern="1200" dirty="0">
                          <a:solidFill>
                            <a:schemeClr val="dk1"/>
                          </a:solidFill>
                          <a:latin typeface="+mn-lt"/>
                          <a:ea typeface="+mn-ea"/>
                          <a:cs typeface="+mn-cs"/>
                        </a:rPr>
                        <a:t>Sitemaps</a:t>
                      </a:r>
                    </a:p>
                  </a:txBody>
                  <a:tcPr anchor="ctr"/>
                </a:tc>
                <a:tc>
                  <a:txBody>
                    <a:bodyPr/>
                    <a:lstStyle/>
                    <a:p>
                      <a:pPr marL="0" algn="l" defTabSz="609630" rtl="0" eaLnBrk="1" latinLnBrk="0" hangingPunct="1"/>
                      <a:endParaRPr lang="en-IN" sz="1600" b="1" kern="1200" dirty="0">
                        <a:solidFill>
                          <a:schemeClr val="dk1"/>
                        </a:solidFill>
                        <a:latin typeface="+mn-lt"/>
                        <a:ea typeface="+mn-ea"/>
                        <a:cs typeface="+mn-cs"/>
                      </a:endParaRPr>
                    </a:p>
                  </a:txBody>
                  <a:tcPr/>
                </a:tc>
                <a:tc>
                  <a:txBody>
                    <a:bodyPr/>
                    <a:lstStyle/>
                    <a:p>
                      <a:pPr marL="0" algn="l" defTabSz="609630" rtl="0" eaLnBrk="1" latinLnBrk="0" hangingPunct="1"/>
                      <a:r>
                        <a:rPr lang="en-IN" sz="1600" b="1" kern="1200" dirty="0">
                          <a:solidFill>
                            <a:schemeClr val="dk1"/>
                          </a:solidFill>
                          <a:latin typeface="+mn-lt"/>
                          <a:ea typeface="+mn-ea"/>
                          <a:cs typeface="+mn-cs"/>
                        </a:rPr>
                        <a:t>No sitemaps found.</a:t>
                      </a:r>
                    </a:p>
                  </a:txBody>
                  <a:tcPr/>
                </a:tc>
                <a:extLst>
                  <a:ext uri="{0D108BD9-81ED-4DB2-BD59-A6C34878D82A}">
                    <a16:rowId xmlns:a16="http://schemas.microsoft.com/office/drawing/2014/main" val="3076339758"/>
                  </a:ext>
                </a:extLst>
              </a:tr>
            </a:tbl>
          </a:graphicData>
        </a:graphic>
      </p:graphicFrame>
      <p:pic>
        <p:nvPicPr>
          <p:cNvPr id="19" name="Graphic 18" descr="Checkmark with solid fill">
            <a:extLst>
              <a:ext uri="{FF2B5EF4-FFF2-40B4-BE49-F238E27FC236}">
                <a16:creationId xmlns:a16="http://schemas.microsoft.com/office/drawing/2014/main" id="{7C11644B-121F-BC00-81CD-9D6045845FA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21553" y="1570538"/>
            <a:ext cx="457200" cy="457200"/>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20" name="Graphic 19" descr="Checkmark with solid fill">
            <a:extLst>
              <a:ext uri="{FF2B5EF4-FFF2-40B4-BE49-F238E27FC236}">
                <a16:creationId xmlns:a16="http://schemas.microsoft.com/office/drawing/2014/main" id="{5E524FBA-B6ED-11B6-BC30-6D1C9287576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21553" y="3123401"/>
            <a:ext cx="457200" cy="457200"/>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21" name="Graphic 20" descr="Checkmark with solid fill">
            <a:extLst>
              <a:ext uri="{FF2B5EF4-FFF2-40B4-BE49-F238E27FC236}">
                <a16:creationId xmlns:a16="http://schemas.microsoft.com/office/drawing/2014/main" id="{3E717AAA-64A0-FB42-6201-F6FA75E4791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21553" y="3688305"/>
            <a:ext cx="457200" cy="457200"/>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15" name="Graphic 14" descr="Close with solid fill">
            <a:extLst>
              <a:ext uri="{FF2B5EF4-FFF2-40B4-BE49-F238E27FC236}">
                <a16:creationId xmlns:a16="http://schemas.microsoft.com/office/drawing/2014/main" id="{3DA4E8F2-8AFE-51CC-F132-5703FC99DDD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921553" y="5242873"/>
            <a:ext cx="457200" cy="457200"/>
          </a:xfrm>
          <a:prstGeom prst="rect">
            <a:avLst/>
          </a:prstGeom>
        </p:spPr>
      </p:pic>
      <p:pic>
        <p:nvPicPr>
          <p:cNvPr id="25" name="Graphic 24" descr="Close with solid fill">
            <a:extLst>
              <a:ext uri="{FF2B5EF4-FFF2-40B4-BE49-F238E27FC236}">
                <a16:creationId xmlns:a16="http://schemas.microsoft.com/office/drawing/2014/main" id="{9E5892EF-D79A-2662-D336-8315F00401B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921553" y="4785673"/>
            <a:ext cx="457200" cy="457200"/>
          </a:xfrm>
          <a:prstGeom prst="rect">
            <a:avLst/>
          </a:prstGeom>
        </p:spPr>
      </p:pic>
      <p:pic>
        <p:nvPicPr>
          <p:cNvPr id="18" name="Graphic 17" descr="Close with solid fill">
            <a:extLst>
              <a:ext uri="{FF2B5EF4-FFF2-40B4-BE49-F238E27FC236}">
                <a16:creationId xmlns:a16="http://schemas.microsoft.com/office/drawing/2014/main" id="{DBFEEF5F-8A42-0A82-B5A3-C2DE20FA767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921553" y="4220769"/>
            <a:ext cx="457200" cy="457200"/>
          </a:xfrm>
          <a:prstGeom prst="rect">
            <a:avLst/>
          </a:prstGeom>
        </p:spPr>
      </p:pic>
      <p:pic>
        <p:nvPicPr>
          <p:cNvPr id="22" name="Graphic 21" descr="Checkmark with solid fill">
            <a:extLst>
              <a:ext uri="{FF2B5EF4-FFF2-40B4-BE49-F238E27FC236}">
                <a16:creationId xmlns:a16="http://schemas.microsoft.com/office/drawing/2014/main" id="{62DA9B89-E1A0-6D3A-786B-0466E753E76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21553" y="2049966"/>
            <a:ext cx="457200" cy="457200"/>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23" name="Picture 2" descr="4,000+ Free Exclamation Mark &amp; Attention Images - Pixabay">
            <a:extLst>
              <a:ext uri="{FF2B5EF4-FFF2-40B4-BE49-F238E27FC236}">
                <a16:creationId xmlns:a16="http://schemas.microsoft.com/office/drawing/2014/main" id="{4489515F-2FE0-88FE-0DD4-E8DB4A130F01}"/>
              </a:ext>
            </a:extLst>
          </p:cNvPr>
          <p:cNvPicPr>
            <a:picLocks noChangeAspect="1" noChangeArrowheads="1"/>
          </p:cNvPicPr>
          <p:nvPr/>
        </p:nvPicPr>
        <p:blipFill>
          <a:blip r:embed="rId8">
            <a:duotone>
              <a:schemeClr val="accent2">
                <a:shade val="45000"/>
                <a:satMod val="135000"/>
              </a:schemeClr>
              <a:prstClr val="white"/>
            </a:duotone>
            <a:extLst>
              <a:ext uri="{BEBA8EAE-BF5A-486C-A8C5-ECC9F3942E4B}">
                <a14:imgProps xmlns:a14="http://schemas.microsoft.com/office/drawing/2010/main">
                  <a14:imgLayer r:embed="rId9">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3921553" y="2569360"/>
            <a:ext cx="457200" cy="457200"/>
          </a:xfrm>
          <a:prstGeom prst="rect">
            <a:avLst/>
          </a:prstGeom>
          <a:noFill/>
          <a:extLst>
            <a:ext uri="{909E8E84-426E-40DD-AFC4-6F175D3DCCD1}">
              <a14:hiddenFill xmlns:a14="http://schemas.microsoft.com/office/drawing/2010/main">
                <a:solidFill>
                  <a:srgbClr val="FFFFFF"/>
                </a:solidFill>
              </a14:hiddenFill>
            </a:ext>
          </a:extLst>
        </p:spPr>
      </p:pic>
      <p:pic>
        <p:nvPicPr>
          <p:cNvPr id="24" name="Graphic 23" descr="Close with solid fill">
            <a:extLst>
              <a:ext uri="{FF2B5EF4-FFF2-40B4-BE49-F238E27FC236}">
                <a16:creationId xmlns:a16="http://schemas.microsoft.com/office/drawing/2014/main" id="{8EC8D359-C4CE-F88C-77C0-5C1D336B6C6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921553" y="5700073"/>
            <a:ext cx="457200" cy="457200"/>
          </a:xfrm>
          <a:prstGeom prst="rect">
            <a:avLst/>
          </a:prstGeom>
        </p:spPr>
      </p:pic>
      <p:pic>
        <p:nvPicPr>
          <p:cNvPr id="26" name="Graphic 25" descr="Close with solid fill">
            <a:extLst>
              <a:ext uri="{FF2B5EF4-FFF2-40B4-BE49-F238E27FC236}">
                <a16:creationId xmlns:a16="http://schemas.microsoft.com/office/drawing/2014/main" id="{1062B835-C3E1-1FED-8012-70BE4FF93E5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921553" y="6203756"/>
            <a:ext cx="457200" cy="457200"/>
          </a:xfrm>
          <a:prstGeom prst="rect">
            <a:avLst/>
          </a:prstGeom>
        </p:spPr>
      </p:pic>
    </p:spTree>
    <p:extLst>
      <p:ext uri="{BB962C8B-B14F-4D97-AF65-F5344CB8AC3E}">
        <p14:creationId xmlns:p14="http://schemas.microsoft.com/office/powerpoint/2010/main" val="24865517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gradFill rotWithShape="1">
          <a:gsLst>
            <a:gs pos="0">
              <a:srgbClr val="4874B0">
                <a:alpha val="100000"/>
              </a:srgbClr>
            </a:gs>
            <a:gs pos="100000">
              <a:srgbClr val="053371">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4" name="Freeform 4"/>
          <p:cNvSpPr/>
          <p:nvPr/>
        </p:nvSpPr>
        <p:spPr>
          <a:xfrm rot="-5400000" flipV="1">
            <a:off x="10118007" y="-835966"/>
            <a:ext cx="1813931" cy="3485863"/>
          </a:xfrm>
          <a:custGeom>
            <a:avLst/>
            <a:gdLst/>
            <a:ahLst/>
            <a:cxnLst/>
            <a:rect l="l" t="t" r="r" b="b"/>
            <a:pathLst>
              <a:path w="2720897" h="5228794">
                <a:moveTo>
                  <a:pt x="0" y="5228795"/>
                </a:moveTo>
                <a:lnTo>
                  <a:pt x="2720897" y="5228795"/>
                </a:lnTo>
                <a:lnTo>
                  <a:pt x="2720897" y="0"/>
                </a:lnTo>
                <a:lnTo>
                  <a:pt x="0" y="0"/>
                </a:lnTo>
                <a:lnTo>
                  <a:pt x="0" y="5228795"/>
                </a:lnTo>
                <a:close/>
              </a:path>
            </a:pathLst>
          </a:custGeom>
          <a:blipFill>
            <a:blip r:embed="rId3"/>
            <a:stretch>
              <a:fillRect/>
            </a:stretch>
          </a:blipFill>
        </p:spPr>
      </p:sp>
      <p:sp>
        <p:nvSpPr>
          <p:cNvPr id="7" name="Freeform 7"/>
          <p:cNvSpPr/>
          <p:nvPr/>
        </p:nvSpPr>
        <p:spPr>
          <a:xfrm rot="-5400000">
            <a:off x="260063" y="-980979"/>
            <a:ext cx="1813931" cy="3485863"/>
          </a:xfrm>
          <a:custGeom>
            <a:avLst/>
            <a:gdLst/>
            <a:ahLst/>
            <a:cxnLst/>
            <a:rect l="l" t="t" r="r" b="b"/>
            <a:pathLst>
              <a:path w="2720897" h="5228794">
                <a:moveTo>
                  <a:pt x="0" y="0"/>
                </a:moveTo>
                <a:lnTo>
                  <a:pt x="2720897" y="0"/>
                </a:lnTo>
                <a:lnTo>
                  <a:pt x="2720897" y="5228794"/>
                </a:lnTo>
                <a:lnTo>
                  <a:pt x="0" y="5228794"/>
                </a:lnTo>
                <a:lnTo>
                  <a:pt x="0" y="0"/>
                </a:lnTo>
                <a:close/>
              </a:path>
            </a:pathLst>
          </a:custGeom>
          <a:blipFill>
            <a:blip r:embed="rId3"/>
            <a:stretch>
              <a:fillRect/>
            </a:stretch>
          </a:blipFill>
        </p:spPr>
      </p:sp>
      <p:sp>
        <p:nvSpPr>
          <p:cNvPr id="40" name="TextBox 6">
            <a:extLst>
              <a:ext uri="{FF2B5EF4-FFF2-40B4-BE49-F238E27FC236}">
                <a16:creationId xmlns:a16="http://schemas.microsoft.com/office/drawing/2014/main" id="{EF0FA61F-EEBA-40BD-49D3-75FAB0F12989}"/>
              </a:ext>
            </a:extLst>
          </p:cNvPr>
          <p:cNvSpPr txBox="1"/>
          <p:nvPr/>
        </p:nvSpPr>
        <p:spPr>
          <a:xfrm>
            <a:off x="9024308" y="1803551"/>
            <a:ext cx="5513269" cy="466439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10" name="Group 4">
            <a:extLst>
              <a:ext uri="{FF2B5EF4-FFF2-40B4-BE49-F238E27FC236}">
                <a16:creationId xmlns:a16="http://schemas.microsoft.com/office/drawing/2014/main" id="{D08A2A86-4075-8833-3E5D-73F22B59880D}"/>
              </a:ext>
            </a:extLst>
          </p:cNvPr>
          <p:cNvGrpSpPr/>
          <p:nvPr/>
        </p:nvGrpSpPr>
        <p:grpSpPr>
          <a:xfrm>
            <a:off x="3358807" y="315657"/>
            <a:ext cx="5474385" cy="580183"/>
            <a:chOff x="0" y="0"/>
            <a:chExt cx="2186727" cy="545838"/>
          </a:xfrm>
        </p:grpSpPr>
        <p:sp>
          <p:nvSpPr>
            <p:cNvPr id="11" name="Freeform 5">
              <a:extLst>
                <a:ext uri="{FF2B5EF4-FFF2-40B4-BE49-F238E27FC236}">
                  <a16:creationId xmlns:a16="http://schemas.microsoft.com/office/drawing/2014/main" id="{74D939D2-1049-716D-B7ED-B2327BB3A6F5}"/>
                </a:ext>
              </a:extLst>
            </p:cNvPr>
            <p:cNvSpPr/>
            <p:nvPr/>
          </p:nvSpPr>
          <p:spPr>
            <a:xfrm>
              <a:off x="0" y="0"/>
              <a:ext cx="2186727" cy="545838"/>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12" name="TextBox 6">
              <a:extLst>
                <a:ext uri="{FF2B5EF4-FFF2-40B4-BE49-F238E27FC236}">
                  <a16:creationId xmlns:a16="http://schemas.microsoft.com/office/drawing/2014/main" id="{BCA0A7CC-DE61-1F25-DA57-9B206C1DE119}"/>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4" name="TextBox 6">
            <a:extLst>
              <a:ext uri="{FF2B5EF4-FFF2-40B4-BE49-F238E27FC236}">
                <a16:creationId xmlns:a16="http://schemas.microsoft.com/office/drawing/2014/main" id="{625E2683-566B-0693-8726-6468B97A486B}"/>
              </a:ext>
            </a:extLst>
          </p:cNvPr>
          <p:cNvSpPr txBox="1"/>
          <p:nvPr/>
        </p:nvSpPr>
        <p:spPr>
          <a:xfrm>
            <a:off x="3466435" y="349412"/>
            <a:ext cx="5268283" cy="418063"/>
          </a:xfrm>
          <a:prstGeom prst="rect">
            <a:avLst/>
          </a:prstGeom>
        </p:spPr>
        <p:txBody>
          <a:bodyPr wrap="square" lIns="0" tIns="0" rIns="0" bIns="0" rtlCol="0" anchor="t">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IN" sz="2000" b="1" i="0" u="none" strike="noStrike" kern="1200" cap="none" spc="0" normalizeH="0" baseline="0" noProof="0" dirty="0">
                <a:ln>
                  <a:noFill/>
                </a:ln>
                <a:solidFill>
                  <a:srgbClr val="1F497D"/>
                </a:solidFill>
                <a:effectLst/>
                <a:uLnTx/>
                <a:uFillTx/>
                <a:latin typeface="Poppins" panose="00000500000000000000" pitchFamily="2" charset="0"/>
                <a:ea typeface="Times New Roman" panose="02020603050405020304" pitchFamily="18" charset="0"/>
                <a:cs typeface="Poppins" panose="00000500000000000000" pitchFamily="2" charset="0"/>
              </a:rPr>
              <a:t>Common SEO Analysis for all web pages</a:t>
            </a:r>
          </a:p>
        </p:txBody>
      </p:sp>
      <p:graphicFrame>
        <p:nvGraphicFramePr>
          <p:cNvPr id="5" name="Table 5">
            <a:extLst>
              <a:ext uri="{FF2B5EF4-FFF2-40B4-BE49-F238E27FC236}">
                <a16:creationId xmlns:a16="http://schemas.microsoft.com/office/drawing/2014/main" id="{FCEEEABF-E33B-B686-7A5D-8CB39EA3FB16}"/>
              </a:ext>
            </a:extLst>
          </p:cNvPr>
          <p:cNvGraphicFramePr>
            <a:graphicFrameLocks noGrp="1"/>
          </p:cNvGraphicFramePr>
          <p:nvPr>
            <p:extLst>
              <p:ext uri="{D42A27DB-BD31-4B8C-83A1-F6EECF244321}">
                <p14:modId xmlns:p14="http://schemas.microsoft.com/office/powerpoint/2010/main" val="1933700449"/>
              </p:ext>
            </p:extLst>
          </p:nvPr>
        </p:nvGraphicFramePr>
        <p:xfrm>
          <a:off x="785746" y="1088621"/>
          <a:ext cx="10620513" cy="2929259"/>
        </p:xfrm>
        <a:graphic>
          <a:graphicData uri="http://schemas.openxmlformats.org/drawingml/2006/table">
            <a:tbl>
              <a:tblPr firstRow="1" bandRow="1">
                <a:tableStyleId>{5C22544A-7EE6-4342-B048-85BDC9FD1C3A}</a:tableStyleId>
              </a:tblPr>
              <a:tblGrid>
                <a:gridCol w="2925487">
                  <a:extLst>
                    <a:ext uri="{9D8B030D-6E8A-4147-A177-3AD203B41FA5}">
                      <a16:colId xmlns:a16="http://schemas.microsoft.com/office/drawing/2014/main" val="3537439149"/>
                    </a:ext>
                  </a:extLst>
                </a:gridCol>
                <a:gridCol w="970671">
                  <a:extLst>
                    <a:ext uri="{9D8B030D-6E8A-4147-A177-3AD203B41FA5}">
                      <a16:colId xmlns:a16="http://schemas.microsoft.com/office/drawing/2014/main" val="1196916023"/>
                    </a:ext>
                  </a:extLst>
                </a:gridCol>
                <a:gridCol w="6724355">
                  <a:extLst>
                    <a:ext uri="{9D8B030D-6E8A-4147-A177-3AD203B41FA5}">
                      <a16:colId xmlns:a16="http://schemas.microsoft.com/office/drawing/2014/main" val="45539890"/>
                    </a:ext>
                  </a:extLst>
                </a:gridCol>
              </a:tblGrid>
              <a:tr h="377426">
                <a:tc>
                  <a:txBody>
                    <a:bodyPr/>
                    <a:lstStyle/>
                    <a:p>
                      <a:pPr algn="ctr"/>
                      <a:r>
                        <a:rPr lang="en-US" sz="2000" dirty="0"/>
                        <a:t>Metrics</a:t>
                      </a:r>
                      <a:endParaRPr lang="en-IN" sz="2000" dirty="0"/>
                    </a:p>
                  </a:txBody>
                  <a:tcPr/>
                </a:tc>
                <a:tc>
                  <a:txBody>
                    <a:bodyPr/>
                    <a:lstStyle/>
                    <a:p>
                      <a:pPr algn="ctr"/>
                      <a:r>
                        <a:rPr lang="en-US" sz="2000" dirty="0"/>
                        <a:t>Tests</a:t>
                      </a:r>
                      <a:endParaRPr lang="en-IN" sz="2000" dirty="0"/>
                    </a:p>
                  </a:txBody>
                  <a:tcPr/>
                </a:tc>
                <a:tc>
                  <a:txBody>
                    <a:bodyPr/>
                    <a:lstStyle/>
                    <a:p>
                      <a:pPr algn="ctr"/>
                      <a:r>
                        <a:rPr lang="en-US" sz="2000" dirty="0"/>
                        <a:t>Explanations</a:t>
                      </a:r>
                      <a:endParaRPr lang="en-IN" sz="2000" dirty="0"/>
                    </a:p>
                  </a:txBody>
                  <a:tcPr/>
                </a:tc>
                <a:extLst>
                  <a:ext uri="{0D108BD9-81ED-4DB2-BD59-A6C34878D82A}">
                    <a16:rowId xmlns:a16="http://schemas.microsoft.com/office/drawing/2014/main" val="2895864743"/>
                  </a:ext>
                </a:extLst>
              </a:tr>
              <a:tr h="436261">
                <a:tc>
                  <a:txBody>
                    <a:bodyPr/>
                    <a:lstStyle/>
                    <a:p>
                      <a:pPr algn="l"/>
                      <a:r>
                        <a:rPr lang="en-IN" sz="1600" b="1" kern="1200" dirty="0">
                          <a:solidFill>
                            <a:schemeClr val="dk1"/>
                          </a:solidFill>
                          <a:latin typeface="+mn-lt"/>
                          <a:ea typeface="+mn-ea"/>
                          <a:cs typeface="+mn-cs"/>
                        </a:rPr>
                        <a:t>Image Headers Expire</a:t>
                      </a:r>
                    </a:p>
                  </a:txBody>
                  <a:tcPr anchor="ctr"/>
                </a:tc>
                <a:tc>
                  <a:txBody>
                    <a:bodyPr/>
                    <a:lstStyle/>
                    <a:p>
                      <a:pPr algn="ctr"/>
                      <a:endParaRPr lang="en-IN" sz="1600" b="1" dirty="0"/>
                    </a:p>
                  </a:txBody>
                  <a:tcPr/>
                </a:tc>
                <a:tc>
                  <a:txBody>
                    <a:bodyPr/>
                    <a:lstStyle/>
                    <a:p>
                      <a:pPr algn="l"/>
                      <a:r>
                        <a:rPr lang="en-US" sz="1400" b="1" kern="1200" dirty="0">
                          <a:solidFill>
                            <a:schemeClr val="dk1"/>
                          </a:solidFill>
                          <a:latin typeface="+mn-lt"/>
                          <a:ea typeface="+mn-ea"/>
                          <a:cs typeface="+mn-cs"/>
                        </a:rPr>
                        <a:t>No local images found.</a:t>
                      </a:r>
                      <a:endParaRPr lang="en-IN" sz="1400" b="1" kern="1200" dirty="0">
                        <a:solidFill>
                          <a:schemeClr val="dk1"/>
                        </a:solidFill>
                        <a:latin typeface="+mn-lt"/>
                        <a:ea typeface="+mn-ea"/>
                        <a:cs typeface="+mn-cs"/>
                      </a:endParaRPr>
                    </a:p>
                  </a:txBody>
                  <a:tcPr/>
                </a:tc>
                <a:extLst>
                  <a:ext uri="{0D108BD9-81ED-4DB2-BD59-A6C34878D82A}">
                    <a16:rowId xmlns:a16="http://schemas.microsoft.com/office/drawing/2014/main" val="3138227522"/>
                  </a:ext>
                </a:extLst>
              </a:tr>
              <a:tr h="351714">
                <a:tc>
                  <a:txBody>
                    <a:bodyPr/>
                    <a:lstStyle/>
                    <a:p>
                      <a:pPr marL="0" algn="l" defTabSz="609630" rtl="0" eaLnBrk="1" latinLnBrk="0" hangingPunct="1"/>
                      <a:r>
                        <a:rPr lang="en-IN" sz="1600" b="1" kern="1200" dirty="0">
                          <a:solidFill>
                            <a:schemeClr val="dk1"/>
                          </a:solidFill>
                          <a:latin typeface="+mn-lt"/>
                          <a:ea typeface="+mn-ea"/>
                          <a:cs typeface="+mn-cs"/>
                        </a:rPr>
                        <a:t>Minify CSS</a:t>
                      </a:r>
                    </a:p>
                  </a:txBody>
                  <a:tcPr anchor="ctr"/>
                </a:tc>
                <a:tc>
                  <a:txBody>
                    <a:bodyPr/>
                    <a:lstStyle/>
                    <a:p>
                      <a:pPr marL="0" algn="l" defTabSz="609630" rtl="0" eaLnBrk="1" latinLnBrk="0" hangingPunct="1"/>
                      <a:endParaRPr lang="en-IN" sz="1600" b="1" kern="1200" dirty="0">
                        <a:solidFill>
                          <a:schemeClr val="dk1"/>
                        </a:solidFill>
                        <a:latin typeface="+mn-lt"/>
                        <a:ea typeface="+mn-ea"/>
                        <a:cs typeface="+mn-cs"/>
                      </a:endParaRPr>
                    </a:p>
                  </a:txBody>
                  <a:tcPr/>
                </a:tc>
                <a:tc>
                  <a:txBody>
                    <a:bodyPr/>
                    <a:lstStyle/>
                    <a:p>
                      <a:pPr marL="0" algn="l" defTabSz="609630" rtl="0" eaLnBrk="1" latinLnBrk="0" hangingPunct="1"/>
                      <a:r>
                        <a:rPr lang="en-US" sz="1400" b="1" kern="1200" dirty="0">
                          <a:solidFill>
                            <a:schemeClr val="dk1"/>
                          </a:solidFill>
                          <a:latin typeface="+mn-lt"/>
                          <a:ea typeface="+mn-ea"/>
                          <a:cs typeface="+mn-cs"/>
                        </a:rPr>
                        <a:t>All CSS files appear to be minified.</a:t>
                      </a:r>
                      <a:endParaRPr lang="en-IN" sz="1400" b="1" kern="1200" dirty="0">
                        <a:solidFill>
                          <a:schemeClr val="dk1"/>
                        </a:solidFill>
                        <a:latin typeface="+mn-lt"/>
                        <a:ea typeface="+mn-ea"/>
                        <a:cs typeface="+mn-cs"/>
                      </a:endParaRPr>
                    </a:p>
                  </a:txBody>
                  <a:tcPr/>
                </a:tc>
                <a:extLst>
                  <a:ext uri="{0D108BD9-81ED-4DB2-BD59-A6C34878D82A}">
                    <a16:rowId xmlns:a16="http://schemas.microsoft.com/office/drawing/2014/main" val="369744070"/>
                  </a:ext>
                </a:extLst>
              </a:tr>
              <a:tr h="436261">
                <a:tc>
                  <a:txBody>
                    <a:bodyPr/>
                    <a:lstStyle/>
                    <a:p>
                      <a:pPr marL="0" algn="l" defTabSz="609630" rtl="0" eaLnBrk="1" latinLnBrk="0" hangingPunct="1"/>
                      <a:r>
                        <a:rPr lang="en-IN" sz="1600" b="1" kern="1200" dirty="0">
                          <a:solidFill>
                            <a:schemeClr val="dk1"/>
                          </a:solidFill>
                          <a:latin typeface="+mn-lt"/>
                          <a:ea typeface="+mn-ea"/>
                          <a:cs typeface="+mn-cs"/>
                        </a:rPr>
                        <a:t>Minify Javascript</a:t>
                      </a:r>
                    </a:p>
                  </a:txBody>
                  <a:tcPr anchor="ctr"/>
                </a:tc>
                <a:tc>
                  <a:txBody>
                    <a:bodyPr/>
                    <a:lstStyle/>
                    <a:p>
                      <a:pPr marL="0" algn="l" defTabSz="609630" rtl="0" eaLnBrk="1" latinLnBrk="0" hangingPunct="1"/>
                      <a:endParaRPr lang="en-IN" sz="1600" b="1" kern="1200" dirty="0">
                        <a:solidFill>
                          <a:schemeClr val="dk1"/>
                        </a:solidFill>
                        <a:latin typeface="+mn-lt"/>
                        <a:ea typeface="+mn-ea"/>
                        <a:cs typeface="+mn-cs"/>
                      </a:endParaRPr>
                    </a:p>
                  </a:txBody>
                  <a:tcPr/>
                </a:tc>
                <a:tc>
                  <a:txBody>
                    <a:bodyPr/>
                    <a:lstStyle/>
                    <a:p>
                      <a:pPr marL="0" algn="l" defTabSz="609630" rtl="0" eaLnBrk="1" latinLnBrk="0" hangingPunct="1"/>
                      <a:r>
                        <a:rPr lang="en-US" sz="1400" b="1" kern="1200" dirty="0">
                          <a:solidFill>
                            <a:schemeClr val="dk1"/>
                          </a:solidFill>
                          <a:latin typeface="+mn-lt"/>
                          <a:ea typeface="+mn-ea"/>
                          <a:cs typeface="+mn-cs"/>
                        </a:rPr>
                        <a:t>All Javascript files appear to be minified.</a:t>
                      </a:r>
                      <a:endParaRPr lang="en-IN" sz="1400" b="1" kern="1200" dirty="0">
                        <a:solidFill>
                          <a:schemeClr val="dk1"/>
                        </a:solidFill>
                        <a:latin typeface="+mn-lt"/>
                        <a:ea typeface="+mn-ea"/>
                        <a:cs typeface="+mn-cs"/>
                      </a:endParaRPr>
                    </a:p>
                  </a:txBody>
                  <a:tcPr/>
                </a:tc>
                <a:extLst>
                  <a:ext uri="{0D108BD9-81ED-4DB2-BD59-A6C34878D82A}">
                    <a16:rowId xmlns:a16="http://schemas.microsoft.com/office/drawing/2014/main" val="1385470541"/>
                  </a:ext>
                </a:extLst>
              </a:tr>
              <a:tr h="436261">
                <a:tc>
                  <a:txBody>
                    <a:bodyPr/>
                    <a:lstStyle/>
                    <a:p>
                      <a:pPr marL="0" algn="l" defTabSz="609630" rtl="0" eaLnBrk="1" latinLnBrk="0" hangingPunct="1"/>
                      <a:r>
                        <a:rPr lang="en-IN" sz="1600" b="1" kern="1200" dirty="0">
                          <a:solidFill>
                            <a:schemeClr val="dk1"/>
                          </a:solidFill>
                          <a:latin typeface="+mn-lt"/>
                          <a:ea typeface="+mn-ea"/>
                          <a:cs typeface="+mn-cs"/>
                        </a:rPr>
                        <a:t>Response Time</a:t>
                      </a:r>
                    </a:p>
                  </a:txBody>
                  <a:tcPr anchor="ctr"/>
                </a:tc>
                <a:tc>
                  <a:txBody>
                    <a:bodyPr/>
                    <a:lstStyle/>
                    <a:p>
                      <a:pPr marL="0" algn="l" defTabSz="609630" rtl="0" eaLnBrk="1" latinLnBrk="0" hangingPunct="1"/>
                      <a:endParaRPr lang="en-IN" sz="1600" b="1" kern="1200" dirty="0">
                        <a:solidFill>
                          <a:schemeClr val="dk1"/>
                        </a:solidFill>
                        <a:latin typeface="+mn-lt"/>
                        <a:ea typeface="+mn-ea"/>
                        <a:cs typeface="+mn-cs"/>
                      </a:endParaRPr>
                    </a:p>
                  </a:txBody>
                  <a:tcPr/>
                </a:tc>
                <a:tc>
                  <a:txBody>
                    <a:bodyPr/>
                    <a:lstStyle/>
                    <a:p>
                      <a:pPr marL="0" algn="l" defTabSz="609630" rtl="0" eaLnBrk="1" latinLnBrk="0" hangingPunct="1"/>
                      <a:r>
                        <a:rPr lang="en-US" sz="1400" b="1" kern="1200" dirty="0">
                          <a:solidFill>
                            <a:schemeClr val="dk1"/>
                          </a:solidFill>
                          <a:latin typeface="+mn-lt"/>
                          <a:ea typeface="+mn-ea"/>
                          <a:cs typeface="+mn-cs"/>
                        </a:rPr>
                        <a:t>Response time is under 0.2 seconds which is great.</a:t>
                      </a:r>
                      <a:endParaRPr lang="en-IN" sz="1400" b="1" kern="1200" dirty="0">
                        <a:solidFill>
                          <a:schemeClr val="dk1"/>
                        </a:solidFill>
                        <a:latin typeface="+mn-lt"/>
                        <a:ea typeface="+mn-ea"/>
                        <a:cs typeface="+mn-cs"/>
                      </a:endParaRPr>
                    </a:p>
                  </a:txBody>
                  <a:tcPr/>
                </a:tc>
                <a:extLst>
                  <a:ext uri="{0D108BD9-81ED-4DB2-BD59-A6C34878D82A}">
                    <a16:rowId xmlns:a16="http://schemas.microsoft.com/office/drawing/2014/main" val="4133441620"/>
                  </a:ext>
                </a:extLst>
              </a:tr>
              <a:tr h="436261">
                <a:tc>
                  <a:txBody>
                    <a:bodyPr/>
                    <a:lstStyle/>
                    <a:p>
                      <a:pPr marL="0" algn="l" defTabSz="609630" rtl="0" eaLnBrk="1" latinLnBrk="0" hangingPunct="1"/>
                      <a:r>
                        <a:rPr lang="en-IN" sz="1600" b="1" kern="1200" dirty="0">
                          <a:solidFill>
                            <a:schemeClr val="dk1"/>
                          </a:solidFill>
                          <a:latin typeface="+mn-lt"/>
                          <a:ea typeface="+mn-ea"/>
                          <a:cs typeface="+mn-cs"/>
                        </a:rPr>
                        <a:t>Directory Listing</a:t>
                      </a:r>
                    </a:p>
                  </a:txBody>
                  <a:tcPr anchor="ctr"/>
                </a:tc>
                <a:tc>
                  <a:txBody>
                    <a:bodyPr/>
                    <a:lstStyle/>
                    <a:p>
                      <a:pPr marL="0" algn="l" defTabSz="609630" rtl="0" eaLnBrk="1" latinLnBrk="0" hangingPunct="1"/>
                      <a:endParaRPr lang="en-IN" sz="1600" b="1" kern="1200" dirty="0">
                        <a:solidFill>
                          <a:schemeClr val="dk1"/>
                        </a:solidFill>
                        <a:latin typeface="+mn-lt"/>
                        <a:ea typeface="+mn-ea"/>
                        <a:cs typeface="+mn-cs"/>
                      </a:endParaRPr>
                    </a:p>
                  </a:txBody>
                  <a:tcPr/>
                </a:tc>
                <a:tc>
                  <a:txBody>
                    <a:bodyPr/>
                    <a:lstStyle/>
                    <a:p>
                      <a:pPr marL="0" algn="l" defTabSz="609630" rtl="0" eaLnBrk="1" latinLnBrk="0" hangingPunct="1"/>
                      <a:r>
                        <a:rPr lang="en-US" sz="1400" b="1" kern="1200" dirty="0">
                          <a:solidFill>
                            <a:schemeClr val="dk1"/>
                          </a:solidFill>
                          <a:latin typeface="+mn-lt"/>
                          <a:ea typeface="+mn-ea"/>
                          <a:cs typeface="+mn-cs"/>
                        </a:rPr>
                        <a:t>Directory Listing seems to be disabled on your server.</a:t>
                      </a:r>
                      <a:endParaRPr lang="en-IN" sz="1400" b="1" kern="1200" dirty="0">
                        <a:solidFill>
                          <a:schemeClr val="dk1"/>
                        </a:solidFill>
                        <a:latin typeface="+mn-lt"/>
                        <a:ea typeface="+mn-ea"/>
                        <a:cs typeface="+mn-cs"/>
                      </a:endParaRPr>
                    </a:p>
                  </a:txBody>
                  <a:tcPr/>
                </a:tc>
                <a:extLst>
                  <a:ext uri="{0D108BD9-81ED-4DB2-BD59-A6C34878D82A}">
                    <a16:rowId xmlns:a16="http://schemas.microsoft.com/office/drawing/2014/main" val="2423413953"/>
                  </a:ext>
                </a:extLst>
              </a:tr>
              <a:tr h="436261">
                <a:tc>
                  <a:txBody>
                    <a:bodyPr/>
                    <a:lstStyle/>
                    <a:p>
                      <a:pPr marL="0" algn="l" defTabSz="609630" rtl="0" eaLnBrk="1" latinLnBrk="0" hangingPunct="1"/>
                      <a:r>
                        <a:rPr lang="en-IN" sz="1600" b="1" kern="1200" dirty="0">
                          <a:solidFill>
                            <a:schemeClr val="dk1"/>
                          </a:solidFill>
                          <a:latin typeface="+mn-lt"/>
                          <a:ea typeface="+mn-ea"/>
                          <a:cs typeface="+mn-cs"/>
                        </a:rPr>
                        <a:t>Secure Connection</a:t>
                      </a:r>
                    </a:p>
                  </a:txBody>
                  <a:tcPr anchor="ctr"/>
                </a:tc>
                <a:tc>
                  <a:txBody>
                    <a:bodyPr/>
                    <a:lstStyle/>
                    <a:p>
                      <a:pPr marL="0" algn="l" defTabSz="609630" rtl="0" eaLnBrk="1" latinLnBrk="0" hangingPunct="1"/>
                      <a:endParaRPr lang="en-IN" sz="1600" b="1" kern="1200" dirty="0">
                        <a:solidFill>
                          <a:schemeClr val="dk1"/>
                        </a:solidFill>
                        <a:latin typeface="+mn-lt"/>
                        <a:ea typeface="+mn-ea"/>
                        <a:cs typeface="+mn-cs"/>
                      </a:endParaRPr>
                    </a:p>
                  </a:txBody>
                  <a:tcPr/>
                </a:tc>
                <a:tc>
                  <a:txBody>
                    <a:bodyPr/>
                    <a:lstStyle/>
                    <a:p>
                      <a:pPr marL="0" algn="l" defTabSz="609630" rtl="0" eaLnBrk="1" latinLnBrk="0" hangingPunct="1"/>
                      <a:r>
                        <a:rPr lang="en-US" sz="1400" b="1" kern="1200" dirty="0">
                          <a:solidFill>
                            <a:schemeClr val="dk1"/>
                          </a:solidFill>
                          <a:latin typeface="+mn-lt"/>
                          <a:ea typeface="+mn-ea"/>
                          <a:cs typeface="+mn-cs"/>
                        </a:rPr>
                        <a:t>Site is using a secure transfer protocol (https).</a:t>
                      </a:r>
                      <a:endParaRPr lang="en-IN" sz="1400" b="1" kern="1200" dirty="0">
                        <a:solidFill>
                          <a:schemeClr val="dk1"/>
                        </a:solidFill>
                        <a:latin typeface="+mn-lt"/>
                        <a:ea typeface="+mn-ea"/>
                        <a:cs typeface="+mn-cs"/>
                      </a:endParaRPr>
                    </a:p>
                  </a:txBody>
                  <a:tcPr/>
                </a:tc>
                <a:extLst>
                  <a:ext uri="{0D108BD9-81ED-4DB2-BD59-A6C34878D82A}">
                    <a16:rowId xmlns:a16="http://schemas.microsoft.com/office/drawing/2014/main" val="3674212919"/>
                  </a:ext>
                </a:extLst>
              </a:tr>
            </a:tbl>
          </a:graphicData>
        </a:graphic>
      </p:graphicFrame>
      <p:pic>
        <p:nvPicPr>
          <p:cNvPr id="19" name="Graphic 18" descr="Checkmark with solid fill">
            <a:extLst>
              <a:ext uri="{FF2B5EF4-FFF2-40B4-BE49-F238E27FC236}">
                <a16:creationId xmlns:a16="http://schemas.microsoft.com/office/drawing/2014/main" id="{7C11644B-121F-BC00-81CD-9D6045845FA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26152" y="1444480"/>
            <a:ext cx="457200" cy="457200"/>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20" name="Graphic 19" descr="Checkmark with solid fill">
            <a:extLst>
              <a:ext uri="{FF2B5EF4-FFF2-40B4-BE49-F238E27FC236}">
                <a16:creationId xmlns:a16="http://schemas.microsoft.com/office/drawing/2014/main" id="{5E524FBA-B6ED-11B6-BC30-6D1C9287576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26152" y="3140410"/>
            <a:ext cx="457200" cy="457200"/>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graphicFrame>
        <p:nvGraphicFramePr>
          <p:cNvPr id="2" name="Table 2">
            <a:extLst>
              <a:ext uri="{FF2B5EF4-FFF2-40B4-BE49-F238E27FC236}">
                <a16:creationId xmlns:a16="http://schemas.microsoft.com/office/drawing/2014/main" id="{89241770-5204-1FE2-DADF-076B952E8DEB}"/>
              </a:ext>
            </a:extLst>
          </p:cNvPr>
          <p:cNvGraphicFramePr>
            <a:graphicFrameLocks noGrp="1"/>
          </p:cNvGraphicFramePr>
          <p:nvPr>
            <p:extLst>
              <p:ext uri="{D42A27DB-BD31-4B8C-83A1-F6EECF244321}">
                <p14:modId xmlns:p14="http://schemas.microsoft.com/office/powerpoint/2010/main" val="893196524"/>
              </p:ext>
            </p:extLst>
          </p:nvPr>
        </p:nvGraphicFramePr>
        <p:xfrm>
          <a:off x="489273" y="4348230"/>
          <a:ext cx="11291669" cy="2326531"/>
        </p:xfrm>
        <a:graphic>
          <a:graphicData uri="http://schemas.openxmlformats.org/drawingml/2006/table">
            <a:tbl>
              <a:tblPr firstRow="1" bandRow="1">
                <a:tableStyleId>{5C22544A-7EE6-4342-B048-85BDC9FD1C3A}</a:tableStyleId>
              </a:tblPr>
              <a:tblGrid>
                <a:gridCol w="1123928">
                  <a:extLst>
                    <a:ext uri="{9D8B030D-6E8A-4147-A177-3AD203B41FA5}">
                      <a16:colId xmlns:a16="http://schemas.microsoft.com/office/drawing/2014/main" val="2043164521"/>
                    </a:ext>
                  </a:extLst>
                </a:gridCol>
                <a:gridCol w="848645">
                  <a:extLst>
                    <a:ext uri="{9D8B030D-6E8A-4147-A177-3AD203B41FA5}">
                      <a16:colId xmlns:a16="http://schemas.microsoft.com/office/drawing/2014/main" val="846137153"/>
                    </a:ext>
                  </a:extLst>
                </a:gridCol>
                <a:gridCol w="2988634">
                  <a:extLst>
                    <a:ext uri="{9D8B030D-6E8A-4147-A177-3AD203B41FA5}">
                      <a16:colId xmlns:a16="http://schemas.microsoft.com/office/drawing/2014/main" val="1502916498"/>
                    </a:ext>
                  </a:extLst>
                </a:gridCol>
                <a:gridCol w="3108960">
                  <a:extLst>
                    <a:ext uri="{9D8B030D-6E8A-4147-A177-3AD203B41FA5}">
                      <a16:colId xmlns:a16="http://schemas.microsoft.com/office/drawing/2014/main" val="1945309005"/>
                    </a:ext>
                  </a:extLst>
                </a:gridCol>
                <a:gridCol w="3221502">
                  <a:extLst>
                    <a:ext uri="{9D8B030D-6E8A-4147-A177-3AD203B41FA5}">
                      <a16:colId xmlns:a16="http://schemas.microsoft.com/office/drawing/2014/main" val="942052967"/>
                    </a:ext>
                  </a:extLst>
                </a:gridCol>
              </a:tblGrid>
              <a:tr h="417741">
                <a:tc>
                  <a:txBody>
                    <a:bodyPr/>
                    <a:lstStyle/>
                    <a:p>
                      <a:pPr marL="0" marR="0" lvl="0" indent="0" algn="ctr" defTabSz="609630" rtl="0" eaLnBrk="1" fontAlgn="auto" latinLnBrk="0" hangingPunct="1">
                        <a:lnSpc>
                          <a:spcPct val="100000"/>
                        </a:lnSpc>
                        <a:spcBef>
                          <a:spcPts val="0"/>
                        </a:spcBef>
                        <a:spcAft>
                          <a:spcPts val="0"/>
                        </a:spcAft>
                        <a:buClrTx/>
                        <a:buSzTx/>
                        <a:buFontTx/>
                        <a:buNone/>
                        <a:tabLst/>
                        <a:defRPr/>
                      </a:pPr>
                      <a:r>
                        <a:rPr lang="en-US" sz="1600" b="1" kern="1200" dirty="0">
                          <a:solidFill>
                            <a:schemeClr val="lt1"/>
                          </a:solidFill>
                          <a:latin typeface="+mn-lt"/>
                          <a:ea typeface="+mn-ea"/>
                          <a:cs typeface="+mn-cs"/>
                        </a:rPr>
                        <a:t>Metrics</a:t>
                      </a:r>
                      <a:endParaRPr lang="en-IN" sz="1600" b="1" kern="1200" dirty="0">
                        <a:solidFill>
                          <a:schemeClr val="lt1"/>
                        </a:solidFill>
                        <a:latin typeface="+mn-lt"/>
                        <a:ea typeface="+mn-ea"/>
                        <a:cs typeface="+mn-cs"/>
                      </a:endParaRPr>
                    </a:p>
                  </a:txBody>
                  <a:tcPr/>
                </a:tc>
                <a:tc>
                  <a:txBody>
                    <a:bodyPr/>
                    <a:lstStyle/>
                    <a:p>
                      <a:pPr marL="0" algn="ctr" defTabSz="609630" rtl="0" eaLnBrk="1" latinLnBrk="0" hangingPunct="1"/>
                      <a:r>
                        <a:rPr lang="en-US" sz="1600" b="1" kern="1200" dirty="0">
                          <a:solidFill>
                            <a:schemeClr val="lt1"/>
                          </a:solidFill>
                          <a:latin typeface="+mn-lt"/>
                          <a:ea typeface="+mn-ea"/>
                          <a:cs typeface="+mn-cs"/>
                        </a:rPr>
                        <a:t>Tests</a:t>
                      </a:r>
                      <a:endParaRPr lang="en-IN" sz="1600" b="1" kern="1200" dirty="0">
                        <a:solidFill>
                          <a:schemeClr val="lt1"/>
                        </a:solidFill>
                        <a:latin typeface="+mn-lt"/>
                        <a:ea typeface="+mn-ea"/>
                        <a:cs typeface="+mn-cs"/>
                      </a:endParaRPr>
                    </a:p>
                  </a:txBody>
                  <a:tcPr/>
                </a:tc>
                <a:tc>
                  <a:txBody>
                    <a:bodyPr/>
                    <a:lstStyle/>
                    <a:p>
                      <a:pPr marL="0" algn="ctr" defTabSz="609630" rtl="0" eaLnBrk="1" latinLnBrk="0" hangingPunct="1"/>
                      <a:r>
                        <a:rPr lang="en-US" sz="1600" b="1" kern="1200" dirty="0">
                          <a:solidFill>
                            <a:schemeClr val="lt1"/>
                          </a:solidFill>
                          <a:latin typeface="+mn-lt"/>
                          <a:ea typeface="+mn-ea"/>
                          <a:cs typeface="+mn-cs"/>
                        </a:rPr>
                        <a:t>Home Web Page</a:t>
                      </a:r>
                      <a:endParaRPr lang="en-IN" sz="1600" b="1" kern="1200" dirty="0">
                        <a:solidFill>
                          <a:schemeClr val="lt1"/>
                        </a:solidFill>
                        <a:latin typeface="+mn-lt"/>
                        <a:ea typeface="+mn-ea"/>
                        <a:cs typeface="+mn-cs"/>
                      </a:endParaRPr>
                    </a:p>
                  </a:txBody>
                  <a:tcPr/>
                </a:tc>
                <a:tc>
                  <a:txBody>
                    <a:bodyPr/>
                    <a:lstStyle/>
                    <a:p>
                      <a:pPr marL="0" algn="ctr" defTabSz="609630" rtl="0" eaLnBrk="1" latinLnBrk="0" hangingPunct="1"/>
                      <a:r>
                        <a:rPr lang="en-US" sz="1600" b="1" kern="1200" dirty="0">
                          <a:solidFill>
                            <a:schemeClr val="lt1"/>
                          </a:solidFill>
                          <a:latin typeface="+mn-lt"/>
                          <a:ea typeface="+mn-ea"/>
                          <a:cs typeface="+mn-cs"/>
                        </a:rPr>
                        <a:t>Brands/LG Smartphones</a:t>
                      </a:r>
                      <a:endParaRPr lang="en-IN" sz="1600" b="1" kern="1200" dirty="0">
                        <a:solidFill>
                          <a:schemeClr val="lt1"/>
                        </a:solidFill>
                        <a:latin typeface="+mn-lt"/>
                        <a:ea typeface="+mn-ea"/>
                        <a:cs typeface="+mn-cs"/>
                      </a:endParaRPr>
                    </a:p>
                  </a:txBody>
                  <a:tcPr/>
                </a:tc>
                <a:tc>
                  <a:txBody>
                    <a:bodyPr/>
                    <a:lstStyle/>
                    <a:p>
                      <a:pPr marL="0" algn="ctr" defTabSz="609630" rtl="0" eaLnBrk="1" latinLnBrk="0" hangingPunct="1"/>
                      <a:r>
                        <a:rPr lang="en-US" sz="1600" b="1" kern="1200" dirty="0">
                          <a:solidFill>
                            <a:schemeClr val="lt1"/>
                          </a:solidFill>
                          <a:latin typeface="+mn-lt"/>
                          <a:ea typeface="+mn-ea"/>
                          <a:cs typeface="+mn-cs"/>
                        </a:rPr>
                        <a:t>Services/LG Service Center</a:t>
                      </a:r>
                      <a:endParaRPr lang="en-IN" sz="1600" b="1" kern="1200" dirty="0">
                        <a:solidFill>
                          <a:schemeClr val="lt1"/>
                        </a:solidFill>
                        <a:latin typeface="+mn-lt"/>
                        <a:ea typeface="+mn-ea"/>
                        <a:cs typeface="+mn-cs"/>
                      </a:endParaRPr>
                    </a:p>
                  </a:txBody>
                  <a:tcPr/>
                </a:tc>
                <a:extLst>
                  <a:ext uri="{0D108BD9-81ED-4DB2-BD59-A6C34878D82A}">
                    <a16:rowId xmlns:a16="http://schemas.microsoft.com/office/drawing/2014/main" val="618742630"/>
                  </a:ext>
                </a:extLst>
              </a:tr>
              <a:tr h="1177270">
                <a:tc>
                  <a:txBody>
                    <a:bodyPr/>
                    <a:lstStyle/>
                    <a:p>
                      <a:r>
                        <a:rPr lang="en-US" sz="1600" b="1" kern="1200" dirty="0">
                          <a:solidFill>
                            <a:schemeClr val="dk1"/>
                          </a:solidFill>
                          <a:latin typeface="+mn-lt"/>
                          <a:ea typeface="+mn-ea"/>
                          <a:cs typeface="+mn-cs"/>
                        </a:rPr>
                        <a:t>Page Objects</a:t>
                      </a:r>
                      <a:endParaRPr lang="en-IN" sz="1600" b="1" kern="1200" dirty="0">
                        <a:solidFill>
                          <a:schemeClr val="dk1"/>
                        </a:solidFill>
                        <a:latin typeface="+mn-lt"/>
                        <a:ea typeface="+mn-ea"/>
                        <a:cs typeface="+mn-cs"/>
                      </a:endParaRPr>
                    </a:p>
                  </a:txBody>
                  <a:tcPr anchor="ctr"/>
                </a:tc>
                <a:tc>
                  <a:txBody>
                    <a:bodyPr/>
                    <a:lstStyle/>
                    <a:p>
                      <a:endParaRPr lang="en-IN" dirty="0"/>
                    </a:p>
                  </a:txBody>
                  <a:tcPr/>
                </a:tc>
                <a:tc>
                  <a:txBody>
                    <a:bodyPr/>
                    <a:lstStyle/>
                    <a:p>
                      <a:pPr algn="just"/>
                      <a:r>
                        <a:rPr lang="en-US" sz="1400" b="1" kern="1200" dirty="0">
                          <a:solidFill>
                            <a:schemeClr val="dk1"/>
                          </a:solidFill>
                          <a:latin typeface="+mn-lt"/>
                          <a:ea typeface="+mn-ea"/>
                          <a:cs typeface="+mn-cs"/>
                        </a:rPr>
                        <a:t>Homepage makes 24 requests including 7 images, 4 Javascripts, 13 stylesheets. This result in slow page loading.</a:t>
                      </a:r>
                      <a:endParaRPr lang="en-IN" sz="1400" b="1" kern="1200" dirty="0">
                        <a:solidFill>
                          <a:schemeClr val="dk1"/>
                        </a:solidFill>
                        <a:latin typeface="+mn-lt"/>
                        <a:ea typeface="+mn-ea"/>
                        <a:cs typeface="+mn-cs"/>
                      </a:endParaRPr>
                    </a:p>
                  </a:txBody>
                  <a:tcPr/>
                </a:tc>
                <a:tc>
                  <a:txBody>
                    <a:bodyPr/>
                    <a:lstStyle/>
                    <a:p>
                      <a:pPr algn="just"/>
                      <a:r>
                        <a:rPr lang="en-US" sz="1400" b="1" kern="1200" dirty="0">
                          <a:solidFill>
                            <a:schemeClr val="dk1"/>
                          </a:solidFill>
                          <a:latin typeface="+mn-lt"/>
                          <a:ea typeface="+mn-ea"/>
                          <a:cs typeface="+mn-cs"/>
                        </a:rPr>
                        <a:t>Homepage makes 26 requests including 10 images, 3 Javascripts, 13 stylesheets. This result in slow page loading.</a:t>
                      </a:r>
                      <a:endParaRPr lang="en-IN" sz="1400" b="1" kern="1200" dirty="0">
                        <a:solidFill>
                          <a:schemeClr val="dk1"/>
                        </a:solidFill>
                        <a:latin typeface="+mn-lt"/>
                        <a:ea typeface="+mn-ea"/>
                        <a:cs typeface="+mn-cs"/>
                      </a:endParaRPr>
                    </a:p>
                  </a:txBody>
                  <a:tcPr/>
                </a:tc>
                <a:tc>
                  <a:txBody>
                    <a:bodyPr/>
                    <a:lstStyle/>
                    <a:p>
                      <a:pPr algn="just"/>
                      <a:r>
                        <a:rPr lang="en-US" sz="1400" b="1" kern="1200" dirty="0">
                          <a:solidFill>
                            <a:schemeClr val="dk1"/>
                          </a:solidFill>
                          <a:latin typeface="+mn-lt"/>
                          <a:ea typeface="+mn-ea"/>
                          <a:cs typeface="+mn-cs"/>
                        </a:rPr>
                        <a:t>Homepage makes 26 requests including 10 images, 3 Javascripts, 13 stylesheets. This result in slow page loading.</a:t>
                      </a:r>
                      <a:endParaRPr lang="en-IN" sz="1400" b="1" kern="1200" dirty="0">
                        <a:solidFill>
                          <a:schemeClr val="dk1"/>
                        </a:solidFill>
                        <a:latin typeface="+mn-lt"/>
                        <a:ea typeface="+mn-ea"/>
                        <a:cs typeface="+mn-cs"/>
                      </a:endParaRPr>
                    </a:p>
                  </a:txBody>
                  <a:tcPr/>
                </a:tc>
                <a:extLst>
                  <a:ext uri="{0D108BD9-81ED-4DB2-BD59-A6C34878D82A}">
                    <a16:rowId xmlns:a16="http://schemas.microsoft.com/office/drawing/2014/main" val="992052950"/>
                  </a:ext>
                </a:extLst>
              </a:tr>
              <a:tr h="645600">
                <a:tc>
                  <a:txBody>
                    <a:bodyPr/>
                    <a:lstStyle/>
                    <a:p>
                      <a:r>
                        <a:rPr lang="en-US" sz="1600" b="1" kern="1200" dirty="0">
                          <a:solidFill>
                            <a:schemeClr val="dk1"/>
                          </a:solidFill>
                          <a:latin typeface="+mn-lt"/>
                          <a:ea typeface="+mn-ea"/>
                          <a:cs typeface="+mn-cs"/>
                        </a:rPr>
                        <a:t>Page Size</a:t>
                      </a:r>
                      <a:endParaRPr lang="en-IN" sz="1600" b="1" kern="1200" dirty="0">
                        <a:solidFill>
                          <a:schemeClr val="dk1"/>
                        </a:solidFill>
                        <a:latin typeface="+mn-lt"/>
                        <a:ea typeface="+mn-ea"/>
                        <a:cs typeface="+mn-cs"/>
                      </a:endParaRPr>
                    </a:p>
                  </a:txBody>
                  <a:tcPr anchor="ctr"/>
                </a:tc>
                <a:tc>
                  <a:txBody>
                    <a:bodyPr/>
                    <a:lstStyle/>
                    <a:p>
                      <a:endParaRPr lang="en-IN" dirty="0"/>
                    </a:p>
                  </a:txBody>
                  <a:tcPr/>
                </a:tc>
                <a:tc>
                  <a:txBody>
                    <a:bodyPr/>
                    <a:lstStyle/>
                    <a:p>
                      <a:pPr algn="just"/>
                      <a:r>
                        <a:rPr lang="en-US" sz="1400" b="1" kern="1200" dirty="0">
                          <a:solidFill>
                            <a:schemeClr val="dk1"/>
                          </a:solidFill>
                          <a:latin typeface="+mn-lt"/>
                          <a:ea typeface="+mn-ea"/>
                          <a:cs typeface="+mn-cs"/>
                        </a:rPr>
                        <a:t>The size of the HTML document is 9 Kb, under the average HTML size of 33 Kb.</a:t>
                      </a:r>
                      <a:endParaRPr lang="en-IN" sz="1400" b="1" kern="1200" dirty="0">
                        <a:solidFill>
                          <a:schemeClr val="dk1"/>
                        </a:solidFill>
                        <a:latin typeface="+mn-lt"/>
                        <a:ea typeface="+mn-ea"/>
                        <a:cs typeface="+mn-cs"/>
                      </a:endParaRPr>
                    </a:p>
                  </a:txBody>
                  <a:tcPr/>
                </a:tc>
                <a:tc>
                  <a:txBody>
                    <a:bodyPr/>
                    <a:lstStyle/>
                    <a:p>
                      <a:pPr algn="just"/>
                      <a:r>
                        <a:rPr lang="en-US" sz="1400" b="1" kern="1200" dirty="0">
                          <a:solidFill>
                            <a:schemeClr val="dk1"/>
                          </a:solidFill>
                          <a:latin typeface="+mn-lt"/>
                          <a:ea typeface="+mn-ea"/>
                          <a:cs typeface="+mn-cs"/>
                        </a:rPr>
                        <a:t>The size of the HTML document is 8 Kb, under the average HTML size of 33 Kb.</a:t>
                      </a:r>
                      <a:endParaRPr lang="en-IN" sz="1400" b="1" kern="1200" dirty="0">
                        <a:solidFill>
                          <a:schemeClr val="dk1"/>
                        </a:solidFill>
                        <a:latin typeface="+mn-lt"/>
                        <a:ea typeface="+mn-ea"/>
                        <a:cs typeface="+mn-cs"/>
                      </a:endParaRPr>
                    </a:p>
                  </a:txBody>
                  <a:tcPr/>
                </a:tc>
                <a:tc>
                  <a:txBody>
                    <a:bodyPr/>
                    <a:lstStyle/>
                    <a:p>
                      <a:pPr algn="just"/>
                      <a:r>
                        <a:rPr lang="en-US" sz="1400" b="1" kern="1200" dirty="0">
                          <a:solidFill>
                            <a:schemeClr val="dk1"/>
                          </a:solidFill>
                          <a:latin typeface="+mn-lt"/>
                          <a:ea typeface="+mn-ea"/>
                          <a:cs typeface="+mn-cs"/>
                        </a:rPr>
                        <a:t>The size of the HTML document is 9 Kb, under the average HTML size of 33 Kb.</a:t>
                      </a:r>
                      <a:endParaRPr lang="en-IN" sz="1400" b="1" kern="1200" dirty="0">
                        <a:solidFill>
                          <a:schemeClr val="dk1"/>
                        </a:solidFill>
                        <a:latin typeface="+mn-lt"/>
                        <a:ea typeface="+mn-ea"/>
                        <a:cs typeface="+mn-cs"/>
                      </a:endParaRPr>
                    </a:p>
                  </a:txBody>
                  <a:tcPr/>
                </a:tc>
                <a:extLst>
                  <a:ext uri="{0D108BD9-81ED-4DB2-BD59-A6C34878D82A}">
                    <a16:rowId xmlns:a16="http://schemas.microsoft.com/office/drawing/2014/main" val="2930683707"/>
                  </a:ext>
                </a:extLst>
              </a:tr>
            </a:tbl>
          </a:graphicData>
        </a:graphic>
      </p:graphicFrame>
      <p:pic>
        <p:nvPicPr>
          <p:cNvPr id="22" name="Graphic 21" descr="Checkmark with solid fill">
            <a:extLst>
              <a:ext uri="{FF2B5EF4-FFF2-40B4-BE49-F238E27FC236}">
                <a16:creationId xmlns:a16="http://schemas.microsoft.com/office/drawing/2014/main" id="{BD7D197E-6273-E487-8792-69217E29573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26152" y="1865861"/>
            <a:ext cx="457200" cy="457200"/>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23" name="Graphic 22" descr="Checkmark with solid fill">
            <a:extLst>
              <a:ext uri="{FF2B5EF4-FFF2-40B4-BE49-F238E27FC236}">
                <a16:creationId xmlns:a16="http://schemas.microsoft.com/office/drawing/2014/main" id="{24C42A90-D56A-FC73-46D2-9E0042BA51A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26152" y="2269176"/>
            <a:ext cx="457200" cy="457200"/>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24" name="Graphic 23" descr="Checkmark with solid fill">
            <a:extLst>
              <a:ext uri="{FF2B5EF4-FFF2-40B4-BE49-F238E27FC236}">
                <a16:creationId xmlns:a16="http://schemas.microsoft.com/office/drawing/2014/main" id="{46461C5C-0CC9-E9BD-6D9E-2B292BC64D3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26152" y="2682811"/>
            <a:ext cx="457200" cy="457200"/>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26" name="Graphic 25" descr="Checkmark with solid fill">
            <a:extLst>
              <a:ext uri="{FF2B5EF4-FFF2-40B4-BE49-F238E27FC236}">
                <a16:creationId xmlns:a16="http://schemas.microsoft.com/office/drawing/2014/main" id="{3FCB0321-435A-5E18-39DB-E41CD599D2F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26152" y="3590052"/>
            <a:ext cx="457200" cy="457200"/>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27" name="Graphic 26" descr="Checkmark with solid fill">
            <a:extLst>
              <a:ext uri="{FF2B5EF4-FFF2-40B4-BE49-F238E27FC236}">
                <a16:creationId xmlns:a16="http://schemas.microsoft.com/office/drawing/2014/main" id="{31D87EEB-7532-04A9-9D50-87932D0C8F8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851161" y="6067612"/>
            <a:ext cx="457200" cy="457200"/>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28" name="Picture 2" descr="4,000+ Free Exclamation Mark &amp; Attention Images - Pixabay">
            <a:extLst>
              <a:ext uri="{FF2B5EF4-FFF2-40B4-BE49-F238E27FC236}">
                <a16:creationId xmlns:a16="http://schemas.microsoft.com/office/drawing/2014/main" id="{E3E5C034-8CE5-2981-00B6-780DFCD66E09}"/>
              </a:ext>
            </a:extLst>
          </p:cNvPr>
          <p:cNvPicPr>
            <a:picLocks noChangeAspect="1" noChangeArrowheads="1"/>
          </p:cNvPicPr>
          <p:nvPr/>
        </p:nvPicPr>
        <p:blipFill>
          <a:blip r:embed="rId6">
            <a:duotone>
              <a:schemeClr val="accent2">
                <a:shade val="45000"/>
                <a:satMod val="135000"/>
              </a:schemeClr>
              <a:prstClr val="white"/>
            </a:duotone>
            <a:extLst>
              <a:ext uri="{BEBA8EAE-BF5A-486C-A8C5-ECC9F3942E4B}">
                <a14:imgProps xmlns:a14="http://schemas.microsoft.com/office/drawing/2010/main">
                  <a14:imgLayer r:embed="rId7">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751329" y="5040427"/>
            <a:ext cx="528267" cy="5282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02011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gradFill rotWithShape="1">
          <a:gsLst>
            <a:gs pos="0">
              <a:srgbClr val="4874B0">
                <a:alpha val="100000"/>
              </a:srgbClr>
            </a:gs>
            <a:gs pos="100000">
              <a:srgbClr val="053371">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grpSp>
        <p:nvGrpSpPr>
          <p:cNvPr id="12" name="Group 4">
            <a:extLst>
              <a:ext uri="{FF2B5EF4-FFF2-40B4-BE49-F238E27FC236}">
                <a16:creationId xmlns:a16="http://schemas.microsoft.com/office/drawing/2014/main" id="{091F545C-7737-099E-AE97-91AC94A27079}"/>
              </a:ext>
            </a:extLst>
          </p:cNvPr>
          <p:cNvGrpSpPr/>
          <p:nvPr/>
        </p:nvGrpSpPr>
        <p:grpSpPr>
          <a:xfrm>
            <a:off x="4403188" y="4202331"/>
            <a:ext cx="2827606" cy="1393456"/>
            <a:chOff x="0" y="0"/>
            <a:chExt cx="2186727" cy="545838"/>
          </a:xfrm>
        </p:grpSpPr>
        <p:sp>
          <p:nvSpPr>
            <p:cNvPr id="13" name="Freeform 5">
              <a:extLst>
                <a:ext uri="{FF2B5EF4-FFF2-40B4-BE49-F238E27FC236}">
                  <a16:creationId xmlns:a16="http://schemas.microsoft.com/office/drawing/2014/main" id="{4234DC5E-CDD2-1120-5478-D6D09146D166}"/>
                </a:ext>
              </a:extLst>
            </p:cNvPr>
            <p:cNvSpPr/>
            <p:nvPr/>
          </p:nvSpPr>
          <p:spPr>
            <a:xfrm>
              <a:off x="0" y="0"/>
              <a:ext cx="2186727" cy="545838"/>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14" name="TextBox 6">
              <a:extLst>
                <a:ext uri="{FF2B5EF4-FFF2-40B4-BE49-F238E27FC236}">
                  <a16:creationId xmlns:a16="http://schemas.microsoft.com/office/drawing/2014/main" id="{AAF4EABE-DA81-62F8-48C9-83B07B189975}"/>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4" name="Freeform 4"/>
          <p:cNvSpPr/>
          <p:nvPr/>
        </p:nvSpPr>
        <p:spPr>
          <a:xfrm rot="-5400000" flipV="1">
            <a:off x="10118007" y="-835966"/>
            <a:ext cx="1813931" cy="3485863"/>
          </a:xfrm>
          <a:custGeom>
            <a:avLst/>
            <a:gdLst/>
            <a:ahLst/>
            <a:cxnLst/>
            <a:rect l="l" t="t" r="r" b="b"/>
            <a:pathLst>
              <a:path w="2720897" h="5228794">
                <a:moveTo>
                  <a:pt x="0" y="5228795"/>
                </a:moveTo>
                <a:lnTo>
                  <a:pt x="2720897" y="5228795"/>
                </a:lnTo>
                <a:lnTo>
                  <a:pt x="2720897" y="0"/>
                </a:lnTo>
                <a:lnTo>
                  <a:pt x="0" y="0"/>
                </a:lnTo>
                <a:lnTo>
                  <a:pt x="0" y="5228795"/>
                </a:lnTo>
                <a:close/>
              </a:path>
            </a:pathLst>
          </a:custGeom>
          <a:blipFill>
            <a:blip r:embed="rId2"/>
            <a:stretch>
              <a:fillRect/>
            </a:stretch>
          </a:blipFill>
        </p:spPr>
      </p:sp>
      <p:sp>
        <p:nvSpPr>
          <p:cNvPr id="7" name="Freeform 7"/>
          <p:cNvSpPr/>
          <p:nvPr/>
        </p:nvSpPr>
        <p:spPr>
          <a:xfrm rot="-5400000">
            <a:off x="260063" y="-980979"/>
            <a:ext cx="1813931" cy="3485863"/>
          </a:xfrm>
          <a:custGeom>
            <a:avLst/>
            <a:gdLst/>
            <a:ahLst/>
            <a:cxnLst/>
            <a:rect l="l" t="t" r="r" b="b"/>
            <a:pathLst>
              <a:path w="2720897" h="5228794">
                <a:moveTo>
                  <a:pt x="0" y="0"/>
                </a:moveTo>
                <a:lnTo>
                  <a:pt x="2720897" y="0"/>
                </a:lnTo>
                <a:lnTo>
                  <a:pt x="2720897" y="5228794"/>
                </a:lnTo>
                <a:lnTo>
                  <a:pt x="0" y="5228794"/>
                </a:lnTo>
                <a:lnTo>
                  <a:pt x="0" y="0"/>
                </a:lnTo>
                <a:close/>
              </a:path>
            </a:pathLst>
          </a:custGeom>
          <a:blipFill>
            <a:blip r:embed="rId2"/>
            <a:stretch>
              <a:fillRect/>
            </a:stretch>
          </a:blipFill>
        </p:spPr>
      </p:sp>
      <p:sp>
        <p:nvSpPr>
          <p:cNvPr id="10" name="TextBox 5">
            <a:extLst>
              <a:ext uri="{FF2B5EF4-FFF2-40B4-BE49-F238E27FC236}">
                <a16:creationId xmlns:a16="http://schemas.microsoft.com/office/drawing/2014/main" id="{9B7D3730-92A1-D757-66DB-B26D05CB405A}"/>
              </a:ext>
            </a:extLst>
          </p:cNvPr>
          <p:cNvSpPr txBox="1"/>
          <p:nvPr/>
        </p:nvSpPr>
        <p:spPr>
          <a:xfrm>
            <a:off x="2971978" y="296184"/>
            <a:ext cx="5690025" cy="743793"/>
          </a:xfrm>
          <a:prstGeom prst="rect">
            <a:avLst/>
          </a:prstGeom>
        </p:spPr>
        <p:txBody>
          <a:bodyPr wrap="square" lIns="0" tIns="0" rIns="0" bIns="0" rtlCol="0" anchor="t">
            <a:spAutoFit/>
          </a:bodyPr>
          <a:lstStyle/>
          <a:p>
            <a:pPr marL="0" marR="0" lvl="0" indent="0" algn="ctr" defTabSz="609630" rtl="0" eaLnBrk="1" fontAlgn="auto" latinLnBrk="0" hangingPunct="1">
              <a:lnSpc>
                <a:spcPts val="5770"/>
              </a:lnSpc>
              <a:spcBef>
                <a:spcPts val="0"/>
              </a:spcBef>
              <a:spcAft>
                <a:spcPts val="0"/>
              </a:spcAft>
              <a:buClrTx/>
              <a:buSzTx/>
              <a:buFontTx/>
              <a:buNone/>
              <a:tabLst/>
              <a:defRPr/>
            </a:pPr>
            <a:r>
              <a:rPr kumimoji="0" lang="en-US" sz="5444" b="1" i="0" u="none" strike="noStrike" kern="1200" cap="none" spc="544" normalizeH="0" baseline="0" noProof="0" dirty="0">
                <a:ln>
                  <a:noFill/>
                </a:ln>
                <a:solidFill>
                  <a:srgbClr val="FFFFFF"/>
                </a:solidFill>
                <a:effectLst/>
                <a:uLnTx/>
                <a:uFillTx/>
                <a:latin typeface="League Spartan"/>
                <a:ea typeface="League Spartan"/>
                <a:cs typeface="League Spartan"/>
                <a:sym typeface="League Spartan"/>
              </a:rPr>
              <a:t>Content Audit</a:t>
            </a:r>
          </a:p>
        </p:txBody>
      </p:sp>
      <p:sp>
        <p:nvSpPr>
          <p:cNvPr id="15" name="TextBox 6">
            <a:extLst>
              <a:ext uri="{FF2B5EF4-FFF2-40B4-BE49-F238E27FC236}">
                <a16:creationId xmlns:a16="http://schemas.microsoft.com/office/drawing/2014/main" id="{46E3379A-16D7-1341-1FA2-71A9F1BAF411}"/>
              </a:ext>
            </a:extLst>
          </p:cNvPr>
          <p:cNvSpPr txBox="1"/>
          <p:nvPr/>
        </p:nvSpPr>
        <p:spPr>
          <a:xfrm>
            <a:off x="4578466" y="4246468"/>
            <a:ext cx="2458909" cy="1203535"/>
          </a:xfrm>
          <a:prstGeom prst="rect">
            <a:avLst/>
          </a:prstGeom>
        </p:spPr>
        <p:txBody>
          <a:bodyPr wrap="square" lIns="0" tIns="0" rIns="0" bIns="0" rtlCol="0" anchor="t">
            <a:spAutoFit/>
          </a:bodyPr>
          <a:lstStyle/>
          <a:p>
            <a:pPr marL="285750" marR="0" lvl="0" indent="-285750" algn="just" defTabSz="914400" rtl="0" eaLnBrk="1" fontAlgn="auto" latinLnBrk="0" hangingPunct="1">
              <a:lnSpc>
                <a:spcPct val="150000"/>
              </a:lnSpc>
              <a:spcBef>
                <a:spcPts val="0"/>
              </a:spcBef>
              <a:spcAft>
                <a:spcPts val="0"/>
              </a:spcAft>
              <a:buClrTx/>
              <a:buSzTx/>
              <a:buFont typeface="Wingdings" panose="05000000000000000000" pitchFamily="2" charset="2"/>
              <a:buChar char="v"/>
              <a:tabLst/>
              <a:defRPr/>
            </a:pPr>
            <a:r>
              <a:rPr lang="en-US" b="1" dirty="0">
                <a:solidFill>
                  <a:srgbClr val="1F497D"/>
                </a:solidFill>
                <a:latin typeface="Calibri"/>
                <a:ea typeface="Times New Roman" panose="02020603050405020304" pitchFamily="18" charset="0"/>
              </a:rPr>
              <a:t>Content Quality</a:t>
            </a:r>
          </a:p>
          <a:p>
            <a:pPr marL="285750" marR="0" lvl="0" indent="-285750" algn="just" defTabSz="914400" rtl="0" eaLnBrk="1" fontAlgn="auto" latinLnBrk="0" hangingPunct="1">
              <a:lnSpc>
                <a:spcPct val="150000"/>
              </a:lnSpc>
              <a:spcBef>
                <a:spcPts val="0"/>
              </a:spcBef>
              <a:spcAft>
                <a:spcPts val="0"/>
              </a:spcAft>
              <a:buClrTx/>
              <a:buSzTx/>
              <a:buFont typeface="Wingdings" panose="05000000000000000000" pitchFamily="2" charset="2"/>
              <a:buChar char="v"/>
              <a:tabLst/>
              <a:defRPr/>
            </a:pPr>
            <a:r>
              <a:rPr kumimoji="0" lang="en-US" sz="1800" b="1" i="0" u="none" strike="noStrike" kern="1200" cap="none" spc="0" normalizeH="0" baseline="0" noProof="0" dirty="0">
                <a:ln>
                  <a:noFill/>
                </a:ln>
                <a:solidFill>
                  <a:srgbClr val="1F497D"/>
                </a:solidFill>
                <a:effectLst/>
                <a:uLnTx/>
                <a:uFillTx/>
                <a:latin typeface="Calibri"/>
                <a:ea typeface="Times New Roman" panose="02020603050405020304" pitchFamily="18" charset="0"/>
                <a:cs typeface="+mn-cs"/>
              </a:rPr>
              <a:t>Content Relevance</a:t>
            </a:r>
          </a:p>
          <a:p>
            <a:pPr marL="285750" marR="0" lvl="0" indent="-285750" algn="just" defTabSz="914400" rtl="0" eaLnBrk="1" fontAlgn="auto" latinLnBrk="0" hangingPunct="1">
              <a:lnSpc>
                <a:spcPct val="150000"/>
              </a:lnSpc>
              <a:spcBef>
                <a:spcPts val="0"/>
              </a:spcBef>
              <a:spcAft>
                <a:spcPts val="0"/>
              </a:spcAft>
              <a:buClrTx/>
              <a:buSzTx/>
              <a:buFont typeface="Wingdings" panose="05000000000000000000" pitchFamily="2" charset="2"/>
              <a:buChar char="v"/>
              <a:tabLst/>
              <a:defRPr/>
            </a:pPr>
            <a:r>
              <a:rPr lang="en-US" b="1" dirty="0">
                <a:solidFill>
                  <a:srgbClr val="1F497D"/>
                </a:solidFill>
                <a:latin typeface="Calibri"/>
                <a:ea typeface="Times New Roman" panose="02020603050405020304" pitchFamily="18" charset="0"/>
              </a:rPr>
              <a:t>Content Engagement</a:t>
            </a:r>
            <a:endParaRPr kumimoji="0" lang="en-IN" sz="1800" b="1" i="0" u="none" strike="noStrike" kern="1200" cap="none" spc="0" normalizeH="0" baseline="0" noProof="0" dirty="0">
              <a:ln>
                <a:noFill/>
              </a:ln>
              <a:solidFill>
                <a:srgbClr val="1F497D"/>
              </a:solidFill>
              <a:effectLst/>
              <a:uLnTx/>
              <a:uFillTx/>
              <a:latin typeface="Calibri"/>
              <a:ea typeface="Times New Roman" panose="02020603050405020304" pitchFamily="18" charset="0"/>
              <a:cs typeface="+mn-cs"/>
            </a:endParaRPr>
          </a:p>
        </p:txBody>
      </p:sp>
      <p:sp>
        <p:nvSpPr>
          <p:cNvPr id="17" name="TextBox 6">
            <a:extLst>
              <a:ext uri="{FF2B5EF4-FFF2-40B4-BE49-F238E27FC236}">
                <a16:creationId xmlns:a16="http://schemas.microsoft.com/office/drawing/2014/main" id="{A04DC6B7-ACDE-0EA5-14A5-ABE258087A24}"/>
              </a:ext>
            </a:extLst>
          </p:cNvPr>
          <p:cNvSpPr txBox="1"/>
          <p:nvPr/>
        </p:nvSpPr>
        <p:spPr>
          <a:xfrm>
            <a:off x="1228577" y="1619012"/>
            <a:ext cx="9734843" cy="1798954"/>
          </a:xfrm>
          <a:prstGeom prst="rect">
            <a:avLst/>
          </a:prstGeom>
        </p:spPr>
        <p:txBody>
          <a:bodyPr wrap="square" lIns="0" tIns="0" rIns="0" bIns="0" rtlCol="0" anchor="t">
            <a:spAutoFit/>
          </a:bodyPr>
          <a:lstStyle/>
          <a:p>
            <a:pPr marR="0" lvl="0" algn="just" defTabSz="914400" rtl="0" eaLnBrk="1" fontAlgn="auto" latinLnBrk="0" hangingPunct="1">
              <a:lnSpc>
                <a:spcPct val="150000"/>
              </a:lnSpc>
              <a:spcBef>
                <a:spcPts val="0"/>
              </a:spcBef>
              <a:spcAft>
                <a:spcPts val="0"/>
              </a:spcAft>
              <a:buClrTx/>
              <a:buSzTx/>
              <a:tabLst/>
              <a:defRPr/>
            </a:pPr>
            <a:r>
              <a:rPr lang="en-US" sz="2000" b="1" dirty="0">
                <a:solidFill>
                  <a:prstClr val="white"/>
                </a:solidFill>
                <a:latin typeface="Calibri"/>
              </a:rPr>
              <a:t>A Content Audit Report evaluates the quality, relevance, and engagement of a website’s content. It analyzes factors such as clarity, consistency, SEO effectiveness, and user experience. The report highlights strengths, identifies areas for improvement, and provides actionable recommendations to enhance the website’s impact and visibility.</a:t>
            </a:r>
            <a:endParaRPr lang="en-IN" sz="2000" b="1" dirty="0">
              <a:solidFill>
                <a:prstClr val="white"/>
              </a:solidFill>
              <a:latin typeface="Calibri"/>
            </a:endParaRPr>
          </a:p>
        </p:txBody>
      </p:sp>
    </p:spTree>
    <p:extLst>
      <p:ext uri="{BB962C8B-B14F-4D97-AF65-F5344CB8AC3E}">
        <p14:creationId xmlns:p14="http://schemas.microsoft.com/office/powerpoint/2010/main" val="11270736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gradFill rotWithShape="1">
          <a:gsLst>
            <a:gs pos="0">
              <a:srgbClr val="4874B0">
                <a:alpha val="100000"/>
              </a:srgbClr>
            </a:gs>
            <a:gs pos="100000">
              <a:srgbClr val="053371">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grpSp>
        <p:nvGrpSpPr>
          <p:cNvPr id="12" name="Group 4">
            <a:extLst>
              <a:ext uri="{FF2B5EF4-FFF2-40B4-BE49-F238E27FC236}">
                <a16:creationId xmlns:a16="http://schemas.microsoft.com/office/drawing/2014/main" id="{091F545C-7737-099E-AE97-91AC94A27079}"/>
              </a:ext>
            </a:extLst>
          </p:cNvPr>
          <p:cNvGrpSpPr/>
          <p:nvPr/>
        </p:nvGrpSpPr>
        <p:grpSpPr>
          <a:xfrm>
            <a:off x="520505" y="1534635"/>
            <a:ext cx="11085341" cy="4711420"/>
            <a:chOff x="0" y="0"/>
            <a:chExt cx="2186727" cy="545838"/>
          </a:xfrm>
        </p:grpSpPr>
        <p:sp>
          <p:nvSpPr>
            <p:cNvPr id="13" name="Freeform 5">
              <a:extLst>
                <a:ext uri="{FF2B5EF4-FFF2-40B4-BE49-F238E27FC236}">
                  <a16:creationId xmlns:a16="http://schemas.microsoft.com/office/drawing/2014/main" id="{4234DC5E-CDD2-1120-5478-D6D09146D166}"/>
                </a:ext>
              </a:extLst>
            </p:cNvPr>
            <p:cNvSpPr/>
            <p:nvPr/>
          </p:nvSpPr>
          <p:spPr>
            <a:xfrm>
              <a:off x="0" y="0"/>
              <a:ext cx="2186727" cy="545838"/>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14" name="TextBox 6">
              <a:extLst>
                <a:ext uri="{FF2B5EF4-FFF2-40B4-BE49-F238E27FC236}">
                  <a16:creationId xmlns:a16="http://schemas.microsoft.com/office/drawing/2014/main" id="{AAF4EABE-DA81-62F8-48C9-83B07B189975}"/>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4" name="Freeform 4"/>
          <p:cNvSpPr/>
          <p:nvPr/>
        </p:nvSpPr>
        <p:spPr>
          <a:xfrm rot="-5400000" flipV="1">
            <a:off x="10118007" y="-835966"/>
            <a:ext cx="1813931" cy="3485863"/>
          </a:xfrm>
          <a:custGeom>
            <a:avLst/>
            <a:gdLst/>
            <a:ahLst/>
            <a:cxnLst/>
            <a:rect l="l" t="t" r="r" b="b"/>
            <a:pathLst>
              <a:path w="2720897" h="5228794">
                <a:moveTo>
                  <a:pt x="0" y="5228795"/>
                </a:moveTo>
                <a:lnTo>
                  <a:pt x="2720897" y="5228795"/>
                </a:lnTo>
                <a:lnTo>
                  <a:pt x="2720897" y="0"/>
                </a:lnTo>
                <a:lnTo>
                  <a:pt x="0" y="0"/>
                </a:lnTo>
                <a:lnTo>
                  <a:pt x="0" y="5228795"/>
                </a:lnTo>
                <a:close/>
              </a:path>
            </a:pathLst>
          </a:custGeom>
          <a:blipFill>
            <a:blip r:embed="rId2"/>
            <a:stretch>
              <a:fillRect/>
            </a:stretch>
          </a:blipFill>
        </p:spPr>
      </p:sp>
      <p:sp>
        <p:nvSpPr>
          <p:cNvPr id="7" name="Freeform 7"/>
          <p:cNvSpPr/>
          <p:nvPr/>
        </p:nvSpPr>
        <p:spPr>
          <a:xfrm rot="-5400000">
            <a:off x="260063" y="-980979"/>
            <a:ext cx="1813931" cy="3485863"/>
          </a:xfrm>
          <a:custGeom>
            <a:avLst/>
            <a:gdLst/>
            <a:ahLst/>
            <a:cxnLst/>
            <a:rect l="l" t="t" r="r" b="b"/>
            <a:pathLst>
              <a:path w="2720897" h="5228794">
                <a:moveTo>
                  <a:pt x="0" y="0"/>
                </a:moveTo>
                <a:lnTo>
                  <a:pt x="2720897" y="0"/>
                </a:lnTo>
                <a:lnTo>
                  <a:pt x="2720897" y="5228794"/>
                </a:lnTo>
                <a:lnTo>
                  <a:pt x="0" y="5228794"/>
                </a:lnTo>
                <a:lnTo>
                  <a:pt x="0" y="0"/>
                </a:lnTo>
                <a:close/>
              </a:path>
            </a:pathLst>
          </a:custGeom>
          <a:blipFill>
            <a:blip r:embed="rId2"/>
            <a:stretch>
              <a:fillRect/>
            </a:stretch>
          </a:blipFill>
        </p:spPr>
      </p:sp>
      <p:grpSp>
        <p:nvGrpSpPr>
          <p:cNvPr id="11" name="Group 4">
            <a:extLst>
              <a:ext uri="{FF2B5EF4-FFF2-40B4-BE49-F238E27FC236}">
                <a16:creationId xmlns:a16="http://schemas.microsoft.com/office/drawing/2014/main" id="{62A14F95-BD65-A44E-AE15-0C2F8972FA09}"/>
              </a:ext>
            </a:extLst>
          </p:cNvPr>
          <p:cNvGrpSpPr/>
          <p:nvPr/>
        </p:nvGrpSpPr>
        <p:grpSpPr>
          <a:xfrm>
            <a:off x="4728094" y="348434"/>
            <a:ext cx="2291685" cy="580183"/>
            <a:chOff x="0" y="0"/>
            <a:chExt cx="2186727" cy="545838"/>
          </a:xfrm>
        </p:grpSpPr>
        <p:sp>
          <p:nvSpPr>
            <p:cNvPr id="16" name="Freeform 5">
              <a:extLst>
                <a:ext uri="{FF2B5EF4-FFF2-40B4-BE49-F238E27FC236}">
                  <a16:creationId xmlns:a16="http://schemas.microsoft.com/office/drawing/2014/main" id="{51BE3763-201B-CB9C-76C2-9A5FAAC49FAA}"/>
                </a:ext>
              </a:extLst>
            </p:cNvPr>
            <p:cNvSpPr/>
            <p:nvPr/>
          </p:nvSpPr>
          <p:spPr>
            <a:xfrm>
              <a:off x="0" y="0"/>
              <a:ext cx="2186727" cy="545838"/>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18" name="TextBox 6">
              <a:extLst>
                <a:ext uri="{FF2B5EF4-FFF2-40B4-BE49-F238E27FC236}">
                  <a16:creationId xmlns:a16="http://schemas.microsoft.com/office/drawing/2014/main" id="{9FEB5FD0-4DC2-E594-666A-D855313FBD2F}"/>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9" name="TextBox 6">
            <a:extLst>
              <a:ext uri="{FF2B5EF4-FFF2-40B4-BE49-F238E27FC236}">
                <a16:creationId xmlns:a16="http://schemas.microsoft.com/office/drawing/2014/main" id="{35B9FC98-7141-E85F-BE0F-B0639B43241B}"/>
              </a:ext>
            </a:extLst>
          </p:cNvPr>
          <p:cNvSpPr txBox="1"/>
          <p:nvPr/>
        </p:nvSpPr>
        <p:spPr>
          <a:xfrm>
            <a:off x="4835723" y="382189"/>
            <a:ext cx="2184056" cy="418063"/>
          </a:xfrm>
          <a:prstGeom prst="rect">
            <a:avLst/>
          </a:prstGeom>
        </p:spPr>
        <p:txBody>
          <a:bodyPr wrap="square" lIns="0" tIns="0" rIns="0" bIns="0" rtlCol="0" anchor="t">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IN" sz="2000" b="1" i="0" u="none" strike="noStrike" kern="1200" cap="none" spc="0" normalizeH="0" baseline="0" noProof="0" dirty="0">
                <a:ln>
                  <a:noFill/>
                </a:ln>
                <a:solidFill>
                  <a:srgbClr val="1F497D"/>
                </a:solidFill>
                <a:effectLst/>
                <a:uLnTx/>
                <a:uFillTx/>
                <a:latin typeface="Poppins" panose="00000500000000000000" pitchFamily="2" charset="0"/>
                <a:ea typeface="Times New Roman" panose="02020603050405020304" pitchFamily="18" charset="0"/>
                <a:cs typeface="Poppins" panose="00000500000000000000" pitchFamily="2" charset="0"/>
              </a:rPr>
              <a:t>Content Quality</a:t>
            </a:r>
          </a:p>
        </p:txBody>
      </p:sp>
      <p:graphicFrame>
        <p:nvGraphicFramePr>
          <p:cNvPr id="2" name="Table 2">
            <a:extLst>
              <a:ext uri="{FF2B5EF4-FFF2-40B4-BE49-F238E27FC236}">
                <a16:creationId xmlns:a16="http://schemas.microsoft.com/office/drawing/2014/main" id="{56E95407-045A-F672-F7CA-27013CD0278F}"/>
              </a:ext>
            </a:extLst>
          </p:cNvPr>
          <p:cNvGraphicFramePr>
            <a:graphicFrameLocks noGrp="1"/>
          </p:cNvGraphicFramePr>
          <p:nvPr>
            <p:extLst>
              <p:ext uri="{D42A27DB-BD31-4B8C-83A1-F6EECF244321}">
                <p14:modId xmlns:p14="http://schemas.microsoft.com/office/powerpoint/2010/main" val="2416642068"/>
              </p:ext>
            </p:extLst>
          </p:nvPr>
        </p:nvGraphicFramePr>
        <p:xfrm>
          <a:off x="717453" y="1813931"/>
          <a:ext cx="10691446" cy="4178912"/>
        </p:xfrm>
        <a:graphic>
          <a:graphicData uri="http://schemas.openxmlformats.org/drawingml/2006/table">
            <a:tbl>
              <a:tblPr firstRow="1" bandRow="1">
                <a:tableStyleId>{5C22544A-7EE6-4342-B048-85BDC9FD1C3A}</a:tableStyleId>
              </a:tblPr>
              <a:tblGrid>
                <a:gridCol w="2568590">
                  <a:extLst>
                    <a:ext uri="{9D8B030D-6E8A-4147-A177-3AD203B41FA5}">
                      <a16:colId xmlns:a16="http://schemas.microsoft.com/office/drawing/2014/main" val="3106579683"/>
                    </a:ext>
                  </a:extLst>
                </a:gridCol>
                <a:gridCol w="2217485">
                  <a:extLst>
                    <a:ext uri="{9D8B030D-6E8A-4147-A177-3AD203B41FA5}">
                      <a16:colId xmlns:a16="http://schemas.microsoft.com/office/drawing/2014/main" val="1393385083"/>
                    </a:ext>
                  </a:extLst>
                </a:gridCol>
                <a:gridCol w="2428610">
                  <a:extLst>
                    <a:ext uri="{9D8B030D-6E8A-4147-A177-3AD203B41FA5}">
                      <a16:colId xmlns:a16="http://schemas.microsoft.com/office/drawing/2014/main" val="2839392054"/>
                    </a:ext>
                  </a:extLst>
                </a:gridCol>
                <a:gridCol w="3476761">
                  <a:extLst>
                    <a:ext uri="{9D8B030D-6E8A-4147-A177-3AD203B41FA5}">
                      <a16:colId xmlns:a16="http://schemas.microsoft.com/office/drawing/2014/main" val="4250213619"/>
                    </a:ext>
                  </a:extLst>
                </a:gridCol>
              </a:tblGrid>
              <a:tr h="457742">
                <a:tc>
                  <a:txBody>
                    <a:bodyPr/>
                    <a:lstStyle/>
                    <a:p>
                      <a:pPr algn="ctr"/>
                      <a:r>
                        <a:rPr lang="en-US" sz="1600" dirty="0"/>
                        <a:t>Metrics</a:t>
                      </a:r>
                      <a:endParaRPr lang="en-IN" sz="1600" dirty="0"/>
                    </a:p>
                  </a:txBody>
                  <a:tcPr anchor="ctr"/>
                </a:tc>
                <a:tc>
                  <a:txBody>
                    <a:bodyPr/>
                    <a:lstStyle/>
                    <a:p>
                      <a:pPr algn="ctr"/>
                      <a:r>
                        <a:rPr lang="en-US" sz="1600" dirty="0"/>
                        <a:t>Home Web Page</a:t>
                      </a:r>
                      <a:endParaRPr lang="en-IN" sz="1600" dirty="0"/>
                    </a:p>
                  </a:txBody>
                  <a:tcPr anchor="ctr"/>
                </a:tc>
                <a:tc>
                  <a:txBody>
                    <a:bodyPr/>
                    <a:lstStyle/>
                    <a:p>
                      <a:pPr marL="0" algn="ctr" defTabSz="609630" rtl="0" eaLnBrk="1" latinLnBrk="0" hangingPunct="1"/>
                      <a:r>
                        <a:rPr lang="en-US" sz="1600" b="1" kern="1200" dirty="0">
                          <a:solidFill>
                            <a:schemeClr val="lt1"/>
                          </a:solidFill>
                          <a:latin typeface="+mn-lt"/>
                          <a:ea typeface="+mn-ea"/>
                          <a:cs typeface="+mn-cs"/>
                        </a:rPr>
                        <a:t>Brands/LG Smartphones</a:t>
                      </a:r>
                      <a:endParaRPr lang="en-IN" sz="1600" b="1" kern="1200" dirty="0">
                        <a:solidFill>
                          <a:schemeClr val="lt1"/>
                        </a:solidFill>
                        <a:latin typeface="+mn-lt"/>
                        <a:ea typeface="+mn-ea"/>
                        <a:cs typeface="+mn-cs"/>
                      </a:endParaRPr>
                    </a:p>
                  </a:txBody>
                  <a:tcPr anchor="ctr"/>
                </a:tc>
                <a:tc>
                  <a:txBody>
                    <a:bodyPr/>
                    <a:lstStyle/>
                    <a:p>
                      <a:pPr marL="0" algn="ctr" defTabSz="609630" rtl="0" eaLnBrk="1" latinLnBrk="0" hangingPunct="1"/>
                      <a:r>
                        <a:rPr lang="en-US" sz="1600" b="1" kern="1200" dirty="0">
                          <a:solidFill>
                            <a:schemeClr val="lt1"/>
                          </a:solidFill>
                          <a:latin typeface="+mn-lt"/>
                          <a:ea typeface="+mn-ea"/>
                          <a:cs typeface="+mn-cs"/>
                        </a:rPr>
                        <a:t>Services/LG Service Center</a:t>
                      </a:r>
                      <a:endParaRPr lang="en-IN" sz="1600" b="1" kern="1200" dirty="0">
                        <a:solidFill>
                          <a:schemeClr val="lt1"/>
                        </a:solidFill>
                        <a:latin typeface="+mn-lt"/>
                        <a:ea typeface="+mn-ea"/>
                        <a:cs typeface="+mn-cs"/>
                      </a:endParaRPr>
                    </a:p>
                  </a:txBody>
                  <a:tcPr anchor="ctr"/>
                </a:tc>
                <a:extLst>
                  <a:ext uri="{0D108BD9-81ED-4DB2-BD59-A6C34878D82A}">
                    <a16:rowId xmlns:a16="http://schemas.microsoft.com/office/drawing/2014/main" val="2323711026"/>
                  </a:ext>
                </a:extLst>
              </a:tr>
              <a:tr h="457742">
                <a:tc>
                  <a:txBody>
                    <a:bodyPr/>
                    <a:lstStyle/>
                    <a:p>
                      <a:r>
                        <a:rPr lang="en-US" sz="1800" b="1" kern="1200" dirty="0">
                          <a:solidFill>
                            <a:schemeClr val="dk1"/>
                          </a:solidFill>
                          <a:latin typeface="+mn-lt"/>
                          <a:ea typeface="+mn-ea"/>
                          <a:cs typeface="+mn-cs"/>
                        </a:rPr>
                        <a:t>Total Words</a:t>
                      </a:r>
                      <a:endParaRPr lang="en-IN" sz="1800" b="1" kern="1200" dirty="0">
                        <a:solidFill>
                          <a:schemeClr val="dk1"/>
                        </a:solidFill>
                        <a:latin typeface="+mn-lt"/>
                        <a:ea typeface="+mn-ea"/>
                        <a:cs typeface="+mn-cs"/>
                      </a:endParaRPr>
                    </a:p>
                  </a:txBody>
                  <a:tcPr anchor="ctr"/>
                </a:tc>
                <a:tc>
                  <a:txBody>
                    <a:bodyPr/>
                    <a:lstStyle/>
                    <a:p>
                      <a:pPr algn="ctr"/>
                      <a:r>
                        <a:rPr lang="en-US" sz="1600" b="1" dirty="0"/>
                        <a:t>538 words</a:t>
                      </a:r>
                      <a:endParaRPr lang="en-IN" sz="1600" b="1" dirty="0"/>
                    </a:p>
                  </a:txBody>
                  <a:tcPr anchor="ctr"/>
                </a:tc>
                <a:tc>
                  <a:txBody>
                    <a:bodyPr/>
                    <a:lstStyle/>
                    <a:p>
                      <a:pPr algn="ctr"/>
                      <a:r>
                        <a:rPr lang="en-US" sz="1600" b="1" dirty="0"/>
                        <a:t>334 words</a:t>
                      </a:r>
                      <a:endParaRPr lang="en-IN" sz="1600" b="1" dirty="0"/>
                    </a:p>
                  </a:txBody>
                  <a:tcPr anchor="ctr"/>
                </a:tc>
                <a:tc>
                  <a:txBody>
                    <a:bodyPr/>
                    <a:lstStyle/>
                    <a:p>
                      <a:pPr algn="ctr"/>
                      <a:r>
                        <a:rPr lang="en-US" sz="1600" b="1" dirty="0"/>
                        <a:t>336 words</a:t>
                      </a:r>
                      <a:endParaRPr lang="en-IN" sz="1600" b="1" dirty="0"/>
                    </a:p>
                  </a:txBody>
                  <a:tcPr anchor="ctr"/>
                </a:tc>
                <a:extLst>
                  <a:ext uri="{0D108BD9-81ED-4DB2-BD59-A6C34878D82A}">
                    <a16:rowId xmlns:a16="http://schemas.microsoft.com/office/drawing/2014/main" val="3830942649"/>
                  </a:ext>
                </a:extLst>
              </a:tr>
              <a:tr h="457742">
                <a:tc>
                  <a:txBody>
                    <a:bodyPr/>
                    <a:lstStyle/>
                    <a:p>
                      <a:r>
                        <a:rPr lang="en-US" sz="1800" b="1" kern="1200" dirty="0">
                          <a:solidFill>
                            <a:schemeClr val="dk1"/>
                          </a:solidFill>
                          <a:latin typeface="+mn-lt"/>
                          <a:ea typeface="+mn-ea"/>
                          <a:cs typeface="+mn-cs"/>
                        </a:rPr>
                        <a:t>Readability Grade</a:t>
                      </a:r>
                      <a:endParaRPr lang="en-IN" sz="1800" b="1" kern="1200" dirty="0">
                        <a:solidFill>
                          <a:schemeClr val="dk1"/>
                        </a:solidFill>
                        <a:latin typeface="+mn-lt"/>
                        <a:ea typeface="+mn-ea"/>
                        <a:cs typeface="+mn-cs"/>
                      </a:endParaRPr>
                    </a:p>
                  </a:txBody>
                  <a:tcPr anchor="ctr"/>
                </a:tc>
                <a:tc>
                  <a:txBody>
                    <a:bodyPr/>
                    <a:lstStyle/>
                    <a:p>
                      <a:pPr algn="ctr"/>
                      <a:r>
                        <a:rPr lang="en-US" sz="1600" b="1" kern="1200" dirty="0">
                          <a:solidFill>
                            <a:schemeClr val="dk1"/>
                          </a:solidFill>
                          <a:latin typeface="+mn-lt"/>
                          <a:ea typeface="+mn-ea"/>
                          <a:cs typeface="+mn-cs"/>
                        </a:rPr>
                        <a:t>6</a:t>
                      </a:r>
                      <a:endParaRPr lang="en-IN" sz="1600" b="1" kern="1200" dirty="0">
                        <a:solidFill>
                          <a:schemeClr val="dk1"/>
                        </a:solidFill>
                        <a:latin typeface="+mn-lt"/>
                        <a:ea typeface="+mn-ea"/>
                        <a:cs typeface="+mn-cs"/>
                      </a:endParaRPr>
                    </a:p>
                  </a:txBody>
                  <a:tcPr anchor="ctr"/>
                </a:tc>
                <a:tc>
                  <a:txBody>
                    <a:bodyPr/>
                    <a:lstStyle/>
                    <a:p>
                      <a:pPr algn="ctr"/>
                      <a:r>
                        <a:rPr lang="en-US" sz="1600" b="1" kern="1200" dirty="0">
                          <a:solidFill>
                            <a:schemeClr val="dk1"/>
                          </a:solidFill>
                          <a:latin typeface="+mn-lt"/>
                          <a:ea typeface="+mn-ea"/>
                          <a:cs typeface="+mn-cs"/>
                        </a:rPr>
                        <a:t>4</a:t>
                      </a:r>
                      <a:endParaRPr lang="en-IN" sz="1600" b="1" kern="1200" dirty="0">
                        <a:solidFill>
                          <a:schemeClr val="dk1"/>
                        </a:solidFill>
                        <a:latin typeface="+mn-lt"/>
                        <a:ea typeface="+mn-ea"/>
                        <a:cs typeface="+mn-cs"/>
                      </a:endParaRPr>
                    </a:p>
                  </a:txBody>
                  <a:tcPr anchor="ctr"/>
                </a:tc>
                <a:tc>
                  <a:txBody>
                    <a:bodyPr/>
                    <a:lstStyle/>
                    <a:p>
                      <a:pPr algn="ctr"/>
                      <a:r>
                        <a:rPr lang="en-US" sz="1600" b="1" kern="1200" dirty="0">
                          <a:solidFill>
                            <a:schemeClr val="dk1"/>
                          </a:solidFill>
                          <a:latin typeface="+mn-lt"/>
                          <a:ea typeface="+mn-ea"/>
                          <a:cs typeface="+mn-cs"/>
                        </a:rPr>
                        <a:t>4</a:t>
                      </a:r>
                      <a:endParaRPr lang="en-IN" sz="1600" b="1" kern="1200" dirty="0">
                        <a:solidFill>
                          <a:schemeClr val="dk1"/>
                        </a:solidFill>
                        <a:latin typeface="+mn-lt"/>
                        <a:ea typeface="+mn-ea"/>
                        <a:cs typeface="+mn-cs"/>
                      </a:endParaRPr>
                    </a:p>
                  </a:txBody>
                  <a:tcPr anchor="ctr"/>
                </a:tc>
                <a:extLst>
                  <a:ext uri="{0D108BD9-81ED-4DB2-BD59-A6C34878D82A}">
                    <a16:rowId xmlns:a16="http://schemas.microsoft.com/office/drawing/2014/main" val="51293361"/>
                  </a:ext>
                </a:extLst>
              </a:tr>
              <a:tr h="457742">
                <a:tc>
                  <a:txBody>
                    <a:bodyPr/>
                    <a:lstStyle/>
                    <a:p>
                      <a:pPr marL="0" marR="0" lvl="0" indent="0" algn="l" defTabSz="609630" rtl="0" eaLnBrk="1" fontAlgn="auto" latinLnBrk="0" hangingPunct="1">
                        <a:lnSpc>
                          <a:spcPct val="100000"/>
                        </a:lnSpc>
                        <a:spcBef>
                          <a:spcPts val="0"/>
                        </a:spcBef>
                        <a:spcAft>
                          <a:spcPts val="0"/>
                        </a:spcAft>
                        <a:buClrTx/>
                        <a:buSzTx/>
                        <a:buFontTx/>
                        <a:buNone/>
                        <a:tabLst/>
                        <a:defRPr/>
                      </a:pPr>
                      <a:r>
                        <a:rPr lang="en-US" sz="1800" b="1" kern="1200" dirty="0">
                          <a:solidFill>
                            <a:schemeClr val="dk1"/>
                          </a:solidFill>
                          <a:latin typeface="+mn-lt"/>
                          <a:ea typeface="+mn-ea"/>
                          <a:cs typeface="+mn-cs"/>
                        </a:rPr>
                        <a:t>Readability Status</a:t>
                      </a:r>
                      <a:endParaRPr lang="en-IN" sz="1800" b="1" kern="1200" dirty="0">
                        <a:solidFill>
                          <a:schemeClr val="dk1"/>
                        </a:solidFill>
                        <a:latin typeface="+mn-lt"/>
                        <a:ea typeface="+mn-ea"/>
                        <a:cs typeface="+mn-cs"/>
                      </a:endParaRPr>
                    </a:p>
                  </a:txBody>
                  <a:tcPr anchor="ctr"/>
                </a:tc>
                <a:tc>
                  <a:txBody>
                    <a:bodyPr/>
                    <a:lstStyle/>
                    <a:p>
                      <a:pPr algn="ctr"/>
                      <a:r>
                        <a:rPr lang="en-US" sz="1600" b="1" kern="1200" noProof="0" dirty="0">
                          <a:solidFill>
                            <a:schemeClr val="dk1"/>
                          </a:solidFill>
                          <a:latin typeface="+mn-lt"/>
                          <a:ea typeface="+mn-ea"/>
                          <a:cs typeface="+mn-cs"/>
                        </a:rPr>
                        <a:t>Good</a:t>
                      </a:r>
                      <a:endParaRPr lang="en-IN" sz="1600" b="1" kern="1200" dirty="0">
                        <a:solidFill>
                          <a:schemeClr val="dk1"/>
                        </a:solidFill>
                        <a:latin typeface="+mn-lt"/>
                        <a:ea typeface="+mn-ea"/>
                        <a:cs typeface="+mn-cs"/>
                      </a:endParaRPr>
                    </a:p>
                  </a:txBody>
                  <a:tcPr anchor="ctr"/>
                </a:tc>
                <a:tc>
                  <a:txBody>
                    <a:bodyPr/>
                    <a:lstStyle/>
                    <a:p>
                      <a:pPr algn="ctr"/>
                      <a:r>
                        <a:rPr lang="en-US" sz="1600" b="1" kern="1200" noProof="0" dirty="0">
                          <a:solidFill>
                            <a:schemeClr val="dk1"/>
                          </a:solidFill>
                          <a:latin typeface="+mn-lt"/>
                          <a:ea typeface="+mn-ea"/>
                          <a:cs typeface="+mn-cs"/>
                        </a:rPr>
                        <a:t>Good</a:t>
                      </a:r>
                      <a:endParaRPr lang="en-IN" sz="1600" b="1" kern="1200" dirty="0">
                        <a:solidFill>
                          <a:schemeClr val="dk1"/>
                        </a:solidFill>
                        <a:latin typeface="+mn-lt"/>
                        <a:ea typeface="+mn-ea"/>
                        <a:cs typeface="+mn-cs"/>
                      </a:endParaRPr>
                    </a:p>
                  </a:txBody>
                  <a:tcPr anchor="ctr"/>
                </a:tc>
                <a:tc>
                  <a:txBody>
                    <a:bodyPr/>
                    <a:lstStyle/>
                    <a:p>
                      <a:pPr algn="ctr"/>
                      <a:r>
                        <a:rPr lang="en-US" sz="1600" b="1" kern="1200" noProof="0" dirty="0">
                          <a:solidFill>
                            <a:schemeClr val="dk1"/>
                          </a:solidFill>
                          <a:latin typeface="+mn-lt"/>
                          <a:ea typeface="+mn-ea"/>
                          <a:cs typeface="+mn-cs"/>
                        </a:rPr>
                        <a:t>Good</a:t>
                      </a:r>
                      <a:endParaRPr lang="en-IN" sz="1600" b="1" kern="1200" dirty="0">
                        <a:solidFill>
                          <a:schemeClr val="dk1"/>
                        </a:solidFill>
                        <a:latin typeface="+mn-lt"/>
                        <a:ea typeface="+mn-ea"/>
                        <a:cs typeface="+mn-cs"/>
                      </a:endParaRPr>
                    </a:p>
                  </a:txBody>
                  <a:tcPr anchor="ctr"/>
                </a:tc>
                <a:extLst>
                  <a:ext uri="{0D108BD9-81ED-4DB2-BD59-A6C34878D82A}">
                    <a16:rowId xmlns:a16="http://schemas.microsoft.com/office/drawing/2014/main" val="2278943105"/>
                  </a:ext>
                </a:extLst>
              </a:tr>
              <a:tr h="457742">
                <a:tc>
                  <a:txBody>
                    <a:bodyPr/>
                    <a:lstStyle/>
                    <a:p>
                      <a:r>
                        <a:rPr lang="en-US" sz="1800" b="1" kern="1200" dirty="0">
                          <a:solidFill>
                            <a:schemeClr val="dk1"/>
                          </a:solidFill>
                          <a:latin typeface="+mn-lt"/>
                          <a:ea typeface="+mn-ea"/>
                          <a:cs typeface="+mn-cs"/>
                        </a:rPr>
                        <a:t>Very hard to read</a:t>
                      </a:r>
                      <a:endParaRPr lang="en-IN" sz="1800" b="1" kern="1200" dirty="0">
                        <a:solidFill>
                          <a:schemeClr val="dk1"/>
                        </a:solidFill>
                        <a:latin typeface="+mn-lt"/>
                        <a:ea typeface="+mn-ea"/>
                        <a:cs typeface="+mn-cs"/>
                      </a:endParaRPr>
                    </a:p>
                  </a:txBody>
                  <a:tcPr anchor="ctr"/>
                </a:tc>
                <a:tc>
                  <a:txBody>
                    <a:bodyPr/>
                    <a:lstStyle/>
                    <a:p>
                      <a:pPr algn="ctr"/>
                      <a:r>
                        <a:rPr lang="en-US" sz="1600" b="1" kern="1200" dirty="0">
                          <a:solidFill>
                            <a:schemeClr val="dk1"/>
                          </a:solidFill>
                          <a:latin typeface="+mn-lt"/>
                          <a:ea typeface="+mn-ea"/>
                          <a:cs typeface="+mn-cs"/>
                        </a:rPr>
                        <a:t>5 out of 61 sentences</a:t>
                      </a:r>
                      <a:endParaRPr lang="en-IN" sz="1600" b="1" kern="1200" dirty="0">
                        <a:solidFill>
                          <a:schemeClr val="dk1"/>
                        </a:solidFill>
                        <a:latin typeface="+mn-lt"/>
                        <a:ea typeface="+mn-ea"/>
                        <a:cs typeface="+mn-cs"/>
                      </a:endParaRPr>
                    </a:p>
                  </a:txBody>
                  <a:tcPr anchor="ctr"/>
                </a:tc>
                <a:tc>
                  <a:txBody>
                    <a:bodyPr/>
                    <a:lstStyle/>
                    <a:p>
                      <a:pPr marL="0" marR="0" lvl="0" indent="0" algn="ctr" defTabSz="609630" rtl="0" eaLnBrk="1" fontAlgn="auto" latinLnBrk="0" hangingPunct="1">
                        <a:lnSpc>
                          <a:spcPct val="100000"/>
                        </a:lnSpc>
                        <a:spcBef>
                          <a:spcPts val="0"/>
                        </a:spcBef>
                        <a:spcAft>
                          <a:spcPts val="0"/>
                        </a:spcAft>
                        <a:buClrTx/>
                        <a:buSzTx/>
                        <a:buFontTx/>
                        <a:buNone/>
                        <a:tabLst/>
                        <a:defRPr/>
                      </a:pPr>
                      <a:r>
                        <a:rPr lang="en-US" sz="1600" b="1" kern="1200" dirty="0">
                          <a:solidFill>
                            <a:schemeClr val="dk1"/>
                          </a:solidFill>
                          <a:latin typeface="+mn-lt"/>
                          <a:ea typeface="+mn-ea"/>
                          <a:cs typeface="+mn-cs"/>
                        </a:rPr>
                        <a:t>1 out of 70 sentences</a:t>
                      </a:r>
                      <a:endParaRPr lang="en-IN" sz="1600" b="1" kern="1200" dirty="0">
                        <a:solidFill>
                          <a:schemeClr val="dk1"/>
                        </a:solidFill>
                        <a:latin typeface="+mn-lt"/>
                        <a:ea typeface="+mn-ea"/>
                        <a:cs typeface="+mn-cs"/>
                      </a:endParaRPr>
                    </a:p>
                  </a:txBody>
                  <a:tcPr anchor="ctr"/>
                </a:tc>
                <a:tc>
                  <a:txBody>
                    <a:bodyPr/>
                    <a:lstStyle/>
                    <a:p>
                      <a:pPr marL="0" marR="0" lvl="0" indent="0" algn="ctr" defTabSz="609630" rtl="0" eaLnBrk="1" fontAlgn="auto" latinLnBrk="0" hangingPunct="1">
                        <a:lnSpc>
                          <a:spcPct val="100000"/>
                        </a:lnSpc>
                        <a:spcBef>
                          <a:spcPts val="0"/>
                        </a:spcBef>
                        <a:spcAft>
                          <a:spcPts val="0"/>
                        </a:spcAft>
                        <a:buClrTx/>
                        <a:buSzTx/>
                        <a:buFontTx/>
                        <a:buNone/>
                        <a:tabLst/>
                        <a:defRPr/>
                      </a:pPr>
                      <a:r>
                        <a:rPr lang="en-US" sz="1600" b="1" kern="1200" dirty="0">
                          <a:solidFill>
                            <a:schemeClr val="dk1"/>
                          </a:solidFill>
                          <a:latin typeface="+mn-lt"/>
                          <a:ea typeface="+mn-ea"/>
                          <a:cs typeface="+mn-cs"/>
                        </a:rPr>
                        <a:t>1 out of 72 sentences</a:t>
                      </a:r>
                      <a:endParaRPr lang="en-IN" sz="1600" b="1" kern="1200" dirty="0">
                        <a:solidFill>
                          <a:schemeClr val="dk1"/>
                        </a:solidFill>
                        <a:latin typeface="+mn-lt"/>
                        <a:ea typeface="+mn-ea"/>
                        <a:cs typeface="+mn-cs"/>
                      </a:endParaRPr>
                    </a:p>
                  </a:txBody>
                  <a:tcPr anchor="ctr"/>
                </a:tc>
                <a:extLst>
                  <a:ext uri="{0D108BD9-81ED-4DB2-BD59-A6C34878D82A}">
                    <a16:rowId xmlns:a16="http://schemas.microsoft.com/office/drawing/2014/main" val="378903471"/>
                  </a:ext>
                </a:extLst>
              </a:tr>
              <a:tr h="457742">
                <a:tc>
                  <a:txBody>
                    <a:bodyPr/>
                    <a:lstStyle/>
                    <a:p>
                      <a:r>
                        <a:rPr lang="en-US" sz="1800" b="1" kern="1200" dirty="0">
                          <a:solidFill>
                            <a:schemeClr val="dk1"/>
                          </a:solidFill>
                          <a:latin typeface="+mn-lt"/>
                          <a:ea typeface="+mn-ea"/>
                          <a:cs typeface="+mn-cs"/>
                        </a:rPr>
                        <a:t>Hard to read</a:t>
                      </a:r>
                      <a:endParaRPr lang="en-IN" sz="1800" b="1" kern="1200" dirty="0">
                        <a:solidFill>
                          <a:schemeClr val="dk1"/>
                        </a:solidFill>
                        <a:latin typeface="+mn-lt"/>
                        <a:ea typeface="+mn-ea"/>
                        <a:cs typeface="+mn-cs"/>
                      </a:endParaRPr>
                    </a:p>
                  </a:txBody>
                  <a:tcPr anchor="ctr"/>
                </a:tc>
                <a:tc>
                  <a:txBody>
                    <a:bodyPr/>
                    <a:lstStyle/>
                    <a:p>
                      <a:pPr marL="0" marR="0" lvl="0" indent="0" algn="ctr" defTabSz="609630" rtl="0" eaLnBrk="1" fontAlgn="auto" latinLnBrk="0" hangingPunct="1">
                        <a:lnSpc>
                          <a:spcPct val="100000"/>
                        </a:lnSpc>
                        <a:spcBef>
                          <a:spcPts val="0"/>
                        </a:spcBef>
                        <a:spcAft>
                          <a:spcPts val="0"/>
                        </a:spcAft>
                        <a:buClrTx/>
                        <a:buSzTx/>
                        <a:buFontTx/>
                        <a:buNone/>
                        <a:tabLst/>
                        <a:defRPr/>
                      </a:pPr>
                      <a:r>
                        <a:rPr lang="en-US" sz="1600" b="1" kern="1200" dirty="0">
                          <a:solidFill>
                            <a:schemeClr val="dk1"/>
                          </a:solidFill>
                          <a:latin typeface="+mn-lt"/>
                          <a:ea typeface="+mn-ea"/>
                          <a:cs typeface="+mn-cs"/>
                        </a:rPr>
                        <a:t>7 out of 61 sentences</a:t>
                      </a:r>
                      <a:endParaRPr lang="en-IN" sz="1600" b="1" kern="1200" dirty="0">
                        <a:solidFill>
                          <a:schemeClr val="dk1"/>
                        </a:solidFill>
                        <a:latin typeface="+mn-lt"/>
                        <a:ea typeface="+mn-ea"/>
                        <a:cs typeface="+mn-cs"/>
                      </a:endParaRPr>
                    </a:p>
                  </a:txBody>
                  <a:tcPr anchor="ctr"/>
                </a:tc>
                <a:tc>
                  <a:txBody>
                    <a:bodyPr/>
                    <a:lstStyle/>
                    <a:p>
                      <a:pPr algn="ctr"/>
                      <a:r>
                        <a:rPr lang="en-US" sz="1600" b="1" kern="1200" dirty="0">
                          <a:solidFill>
                            <a:schemeClr val="dk1"/>
                          </a:solidFill>
                          <a:latin typeface="+mn-lt"/>
                          <a:ea typeface="+mn-ea"/>
                          <a:cs typeface="+mn-cs"/>
                        </a:rPr>
                        <a:t>0 out of 70 sentences</a:t>
                      </a:r>
                      <a:endParaRPr lang="en-IN" sz="1600" b="1" kern="1200" dirty="0">
                        <a:solidFill>
                          <a:schemeClr val="dk1"/>
                        </a:solidFill>
                        <a:latin typeface="+mn-lt"/>
                        <a:ea typeface="+mn-ea"/>
                        <a:cs typeface="+mn-cs"/>
                      </a:endParaRPr>
                    </a:p>
                  </a:txBody>
                  <a:tcPr anchor="ctr"/>
                </a:tc>
                <a:tc>
                  <a:txBody>
                    <a:bodyPr/>
                    <a:lstStyle/>
                    <a:p>
                      <a:pPr algn="ctr"/>
                      <a:r>
                        <a:rPr lang="en-US" sz="1600" b="1" kern="1200" dirty="0">
                          <a:solidFill>
                            <a:schemeClr val="dk1"/>
                          </a:solidFill>
                          <a:latin typeface="+mn-lt"/>
                          <a:ea typeface="+mn-ea"/>
                          <a:cs typeface="+mn-cs"/>
                        </a:rPr>
                        <a:t>0 out of 72 sentences</a:t>
                      </a:r>
                      <a:endParaRPr lang="en-IN" sz="1600" b="1" kern="1200" dirty="0">
                        <a:solidFill>
                          <a:schemeClr val="dk1"/>
                        </a:solidFill>
                        <a:latin typeface="+mn-lt"/>
                        <a:ea typeface="+mn-ea"/>
                        <a:cs typeface="+mn-cs"/>
                      </a:endParaRPr>
                    </a:p>
                  </a:txBody>
                  <a:tcPr anchor="ctr"/>
                </a:tc>
                <a:extLst>
                  <a:ext uri="{0D108BD9-81ED-4DB2-BD59-A6C34878D82A}">
                    <a16:rowId xmlns:a16="http://schemas.microsoft.com/office/drawing/2014/main" val="3164098902"/>
                  </a:ext>
                </a:extLst>
              </a:tr>
              <a:tr h="974718">
                <a:tc>
                  <a:txBody>
                    <a:bodyPr/>
                    <a:lstStyle/>
                    <a:p>
                      <a:r>
                        <a:rPr lang="en-US" sz="1800" b="1" kern="1200" dirty="0">
                          <a:solidFill>
                            <a:schemeClr val="dk1"/>
                          </a:solidFill>
                          <a:latin typeface="+mn-lt"/>
                          <a:ea typeface="+mn-ea"/>
                          <a:cs typeface="+mn-cs"/>
                        </a:rPr>
                        <a:t>Weakeners (adverbs, passive voice and qualifiers)</a:t>
                      </a:r>
                      <a:endParaRPr lang="en-IN" sz="1800" b="1" kern="1200" dirty="0">
                        <a:solidFill>
                          <a:schemeClr val="dk1"/>
                        </a:solidFill>
                        <a:latin typeface="+mn-lt"/>
                        <a:ea typeface="+mn-ea"/>
                        <a:cs typeface="+mn-cs"/>
                      </a:endParaRPr>
                    </a:p>
                  </a:txBody>
                  <a:tcPr anchor="ctr"/>
                </a:tc>
                <a:tc>
                  <a:txBody>
                    <a:bodyPr/>
                    <a:lstStyle/>
                    <a:p>
                      <a:pPr algn="ctr"/>
                      <a:r>
                        <a:rPr lang="en-US" sz="1600" b="1" kern="1200" dirty="0">
                          <a:solidFill>
                            <a:schemeClr val="dk1"/>
                          </a:solidFill>
                          <a:latin typeface="+mn-lt"/>
                          <a:ea typeface="+mn-ea"/>
                          <a:cs typeface="+mn-cs"/>
                        </a:rPr>
                        <a:t>8 words</a:t>
                      </a:r>
                      <a:endParaRPr lang="en-IN" sz="1600" b="1" kern="1200" dirty="0">
                        <a:solidFill>
                          <a:schemeClr val="dk1"/>
                        </a:solidFill>
                        <a:latin typeface="+mn-lt"/>
                        <a:ea typeface="+mn-ea"/>
                        <a:cs typeface="+mn-cs"/>
                      </a:endParaRPr>
                    </a:p>
                  </a:txBody>
                  <a:tcPr anchor="ctr"/>
                </a:tc>
                <a:tc>
                  <a:txBody>
                    <a:bodyPr/>
                    <a:lstStyle/>
                    <a:p>
                      <a:pPr algn="ctr"/>
                      <a:r>
                        <a:rPr lang="en-US" sz="1600" b="1" kern="1200" dirty="0">
                          <a:solidFill>
                            <a:schemeClr val="dk1"/>
                          </a:solidFill>
                          <a:latin typeface="+mn-lt"/>
                          <a:ea typeface="+mn-ea"/>
                          <a:cs typeface="+mn-cs"/>
                        </a:rPr>
                        <a:t>1 word</a:t>
                      </a:r>
                      <a:endParaRPr lang="en-IN" sz="1600" b="1" kern="1200" dirty="0">
                        <a:solidFill>
                          <a:schemeClr val="dk1"/>
                        </a:solidFill>
                        <a:latin typeface="+mn-lt"/>
                        <a:ea typeface="+mn-ea"/>
                        <a:cs typeface="+mn-cs"/>
                      </a:endParaRPr>
                    </a:p>
                  </a:txBody>
                  <a:tcPr anchor="ctr"/>
                </a:tc>
                <a:tc>
                  <a:txBody>
                    <a:bodyPr/>
                    <a:lstStyle/>
                    <a:p>
                      <a:pPr algn="ctr"/>
                      <a:r>
                        <a:rPr lang="en-US" sz="1600" b="1" kern="1200" dirty="0">
                          <a:solidFill>
                            <a:schemeClr val="dk1"/>
                          </a:solidFill>
                          <a:latin typeface="+mn-lt"/>
                          <a:ea typeface="+mn-ea"/>
                          <a:cs typeface="+mn-cs"/>
                        </a:rPr>
                        <a:t>1 word</a:t>
                      </a:r>
                      <a:endParaRPr lang="en-IN" sz="1600" b="1" kern="1200" dirty="0">
                        <a:solidFill>
                          <a:schemeClr val="dk1"/>
                        </a:solidFill>
                        <a:latin typeface="+mn-lt"/>
                        <a:ea typeface="+mn-ea"/>
                        <a:cs typeface="+mn-cs"/>
                      </a:endParaRPr>
                    </a:p>
                  </a:txBody>
                  <a:tcPr anchor="ctr"/>
                </a:tc>
                <a:extLst>
                  <a:ext uri="{0D108BD9-81ED-4DB2-BD59-A6C34878D82A}">
                    <a16:rowId xmlns:a16="http://schemas.microsoft.com/office/drawing/2014/main" val="354974540"/>
                  </a:ext>
                </a:extLst>
              </a:tr>
              <a:tr h="457742">
                <a:tc>
                  <a:txBody>
                    <a:bodyPr/>
                    <a:lstStyle/>
                    <a:p>
                      <a:r>
                        <a:rPr lang="en-US" sz="1800" b="1" kern="1200" dirty="0">
                          <a:solidFill>
                            <a:schemeClr val="dk1"/>
                          </a:solidFill>
                          <a:latin typeface="+mn-lt"/>
                          <a:ea typeface="+mn-ea"/>
                          <a:cs typeface="+mn-cs"/>
                        </a:rPr>
                        <a:t>Simpler alternative</a:t>
                      </a:r>
                      <a:endParaRPr lang="en-IN" sz="1800" b="1" kern="1200" dirty="0">
                        <a:solidFill>
                          <a:schemeClr val="dk1"/>
                        </a:solidFill>
                        <a:latin typeface="+mn-lt"/>
                        <a:ea typeface="+mn-ea"/>
                        <a:cs typeface="+mn-cs"/>
                      </a:endParaRPr>
                    </a:p>
                  </a:txBody>
                  <a:tcPr anchor="ctr"/>
                </a:tc>
                <a:tc>
                  <a:txBody>
                    <a:bodyPr/>
                    <a:lstStyle/>
                    <a:p>
                      <a:pPr algn="ctr"/>
                      <a:r>
                        <a:rPr lang="en-US" sz="1600" b="1" kern="1200" dirty="0">
                          <a:solidFill>
                            <a:schemeClr val="dk1"/>
                          </a:solidFill>
                          <a:latin typeface="+mn-lt"/>
                          <a:ea typeface="+mn-ea"/>
                          <a:cs typeface="+mn-cs"/>
                        </a:rPr>
                        <a:t>1 word</a:t>
                      </a:r>
                      <a:endParaRPr lang="en-IN" sz="1600" b="1" kern="1200" dirty="0">
                        <a:solidFill>
                          <a:schemeClr val="dk1"/>
                        </a:solidFill>
                        <a:latin typeface="+mn-lt"/>
                        <a:ea typeface="+mn-ea"/>
                        <a:cs typeface="+mn-cs"/>
                      </a:endParaRPr>
                    </a:p>
                  </a:txBody>
                  <a:tcPr anchor="ctr"/>
                </a:tc>
                <a:tc>
                  <a:txBody>
                    <a:bodyPr/>
                    <a:lstStyle/>
                    <a:p>
                      <a:pPr algn="ctr"/>
                      <a:r>
                        <a:rPr lang="en-US" sz="1600" b="1" kern="1200" dirty="0">
                          <a:solidFill>
                            <a:schemeClr val="dk1"/>
                          </a:solidFill>
                          <a:latin typeface="+mn-lt"/>
                          <a:ea typeface="+mn-ea"/>
                          <a:cs typeface="+mn-cs"/>
                        </a:rPr>
                        <a:t>0 words</a:t>
                      </a:r>
                      <a:endParaRPr lang="en-IN" sz="1600" b="1" kern="1200" dirty="0">
                        <a:solidFill>
                          <a:schemeClr val="dk1"/>
                        </a:solidFill>
                        <a:latin typeface="+mn-lt"/>
                        <a:ea typeface="+mn-ea"/>
                        <a:cs typeface="+mn-cs"/>
                      </a:endParaRPr>
                    </a:p>
                  </a:txBody>
                  <a:tcPr anchor="ctr"/>
                </a:tc>
                <a:tc>
                  <a:txBody>
                    <a:bodyPr/>
                    <a:lstStyle/>
                    <a:p>
                      <a:pPr algn="ctr"/>
                      <a:r>
                        <a:rPr lang="en-US" sz="1600" b="1" kern="1200" dirty="0">
                          <a:solidFill>
                            <a:schemeClr val="dk1"/>
                          </a:solidFill>
                          <a:latin typeface="+mn-lt"/>
                          <a:ea typeface="+mn-ea"/>
                          <a:cs typeface="+mn-cs"/>
                        </a:rPr>
                        <a:t>0 words</a:t>
                      </a:r>
                      <a:endParaRPr lang="en-IN" sz="1600" b="1" kern="1200" dirty="0">
                        <a:solidFill>
                          <a:schemeClr val="dk1"/>
                        </a:solidFill>
                        <a:latin typeface="+mn-lt"/>
                        <a:ea typeface="+mn-ea"/>
                        <a:cs typeface="+mn-cs"/>
                      </a:endParaRPr>
                    </a:p>
                  </a:txBody>
                  <a:tcPr anchor="ctr"/>
                </a:tc>
                <a:extLst>
                  <a:ext uri="{0D108BD9-81ED-4DB2-BD59-A6C34878D82A}">
                    <a16:rowId xmlns:a16="http://schemas.microsoft.com/office/drawing/2014/main" val="1078151903"/>
                  </a:ext>
                </a:extLst>
              </a:tr>
            </a:tbl>
          </a:graphicData>
        </a:graphic>
      </p:graphicFrame>
    </p:spTree>
    <p:extLst>
      <p:ext uri="{BB962C8B-B14F-4D97-AF65-F5344CB8AC3E}">
        <p14:creationId xmlns:p14="http://schemas.microsoft.com/office/powerpoint/2010/main" val="5924165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gradFill rotWithShape="1">
          <a:gsLst>
            <a:gs pos="0">
              <a:srgbClr val="4874B0">
                <a:alpha val="100000"/>
              </a:srgbClr>
            </a:gs>
            <a:gs pos="100000">
              <a:srgbClr val="053371">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grpSp>
        <p:nvGrpSpPr>
          <p:cNvPr id="12" name="Group 4">
            <a:extLst>
              <a:ext uri="{FF2B5EF4-FFF2-40B4-BE49-F238E27FC236}">
                <a16:creationId xmlns:a16="http://schemas.microsoft.com/office/drawing/2014/main" id="{091F545C-7737-099E-AE97-91AC94A27079}"/>
              </a:ext>
            </a:extLst>
          </p:cNvPr>
          <p:cNvGrpSpPr/>
          <p:nvPr/>
        </p:nvGrpSpPr>
        <p:grpSpPr>
          <a:xfrm>
            <a:off x="365760" y="1012994"/>
            <a:ext cx="11507372" cy="5462817"/>
            <a:chOff x="0" y="0"/>
            <a:chExt cx="2186727" cy="545838"/>
          </a:xfrm>
        </p:grpSpPr>
        <p:sp>
          <p:nvSpPr>
            <p:cNvPr id="13" name="Freeform 5">
              <a:extLst>
                <a:ext uri="{FF2B5EF4-FFF2-40B4-BE49-F238E27FC236}">
                  <a16:creationId xmlns:a16="http://schemas.microsoft.com/office/drawing/2014/main" id="{4234DC5E-CDD2-1120-5478-D6D09146D166}"/>
                </a:ext>
              </a:extLst>
            </p:cNvPr>
            <p:cNvSpPr/>
            <p:nvPr/>
          </p:nvSpPr>
          <p:spPr>
            <a:xfrm>
              <a:off x="0" y="0"/>
              <a:ext cx="2186727" cy="545838"/>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14" name="TextBox 6">
              <a:extLst>
                <a:ext uri="{FF2B5EF4-FFF2-40B4-BE49-F238E27FC236}">
                  <a16:creationId xmlns:a16="http://schemas.microsoft.com/office/drawing/2014/main" id="{AAF4EABE-DA81-62F8-48C9-83B07B189975}"/>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4" name="Freeform 4"/>
          <p:cNvSpPr/>
          <p:nvPr/>
        </p:nvSpPr>
        <p:spPr>
          <a:xfrm rot="-5400000" flipV="1">
            <a:off x="10118007" y="-835966"/>
            <a:ext cx="1813931" cy="3485863"/>
          </a:xfrm>
          <a:custGeom>
            <a:avLst/>
            <a:gdLst/>
            <a:ahLst/>
            <a:cxnLst/>
            <a:rect l="l" t="t" r="r" b="b"/>
            <a:pathLst>
              <a:path w="2720897" h="5228794">
                <a:moveTo>
                  <a:pt x="0" y="5228795"/>
                </a:moveTo>
                <a:lnTo>
                  <a:pt x="2720897" y="5228795"/>
                </a:lnTo>
                <a:lnTo>
                  <a:pt x="2720897" y="0"/>
                </a:lnTo>
                <a:lnTo>
                  <a:pt x="0" y="0"/>
                </a:lnTo>
                <a:lnTo>
                  <a:pt x="0" y="5228795"/>
                </a:lnTo>
                <a:close/>
              </a:path>
            </a:pathLst>
          </a:custGeom>
          <a:blipFill>
            <a:blip r:embed="rId2"/>
            <a:stretch>
              <a:fillRect/>
            </a:stretch>
          </a:blipFill>
        </p:spPr>
      </p:sp>
      <p:sp>
        <p:nvSpPr>
          <p:cNvPr id="7" name="Freeform 7"/>
          <p:cNvSpPr/>
          <p:nvPr/>
        </p:nvSpPr>
        <p:spPr>
          <a:xfrm rot="-5400000">
            <a:off x="260063" y="-980979"/>
            <a:ext cx="1813931" cy="3485863"/>
          </a:xfrm>
          <a:custGeom>
            <a:avLst/>
            <a:gdLst/>
            <a:ahLst/>
            <a:cxnLst/>
            <a:rect l="l" t="t" r="r" b="b"/>
            <a:pathLst>
              <a:path w="2720897" h="5228794">
                <a:moveTo>
                  <a:pt x="0" y="0"/>
                </a:moveTo>
                <a:lnTo>
                  <a:pt x="2720897" y="0"/>
                </a:lnTo>
                <a:lnTo>
                  <a:pt x="2720897" y="5228794"/>
                </a:lnTo>
                <a:lnTo>
                  <a:pt x="0" y="5228794"/>
                </a:lnTo>
                <a:lnTo>
                  <a:pt x="0" y="0"/>
                </a:lnTo>
                <a:close/>
              </a:path>
            </a:pathLst>
          </a:custGeom>
          <a:blipFill>
            <a:blip r:embed="rId2"/>
            <a:stretch>
              <a:fillRect/>
            </a:stretch>
          </a:blipFill>
        </p:spPr>
      </p:sp>
      <p:grpSp>
        <p:nvGrpSpPr>
          <p:cNvPr id="11" name="Group 4">
            <a:extLst>
              <a:ext uri="{FF2B5EF4-FFF2-40B4-BE49-F238E27FC236}">
                <a16:creationId xmlns:a16="http://schemas.microsoft.com/office/drawing/2014/main" id="{62A14F95-BD65-A44E-AE15-0C2F8972FA09}"/>
              </a:ext>
            </a:extLst>
          </p:cNvPr>
          <p:cNvGrpSpPr/>
          <p:nvPr/>
        </p:nvGrpSpPr>
        <p:grpSpPr>
          <a:xfrm>
            <a:off x="4573349" y="253125"/>
            <a:ext cx="2755919" cy="580183"/>
            <a:chOff x="0" y="0"/>
            <a:chExt cx="2186727" cy="545838"/>
          </a:xfrm>
        </p:grpSpPr>
        <p:sp>
          <p:nvSpPr>
            <p:cNvPr id="16" name="Freeform 5">
              <a:extLst>
                <a:ext uri="{FF2B5EF4-FFF2-40B4-BE49-F238E27FC236}">
                  <a16:creationId xmlns:a16="http://schemas.microsoft.com/office/drawing/2014/main" id="{51BE3763-201B-CB9C-76C2-9A5FAAC49FAA}"/>
                </a:ext>
              </a:extLst>
            </p:cNvPr>
            <p:cNvSpPr/>
            <p:nvPr/>
          </p:nvSpPr>
          <p:spPr>
            <a:xfrm>
              <a:off x="0" y="0"/>
              <a:ext cx="2186727" cy="545838"/>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18" name="TextBox 6">
              <a:extLst>
                <a:ext uri="{FF2B5EF4-FFF2-40B4-BE49-F238E27FC236}">
                  <a16:creationId xmlns:a16="http://schemas.microsoft.com/office/drawing/2014/main" id="{9FEB5FD0-4DC2-E594-666A-D855313FBD2F}"/>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9" name="TextBox 6">
            <a:extLst>
              <a:ext uri="{FF2B5EF4-FFF2-40B4-BE49-F238E27FC236}">
                <a16:creationId xmlns:a16="http://schemas.microsoft.com/office/drawing/2014/main" id="{35B9FC98-7141-E85F-BE0F-B0639B43241B}"/>
              </a:ext>
            </a:extLst>
          </p:cNvPr>
          <p:cNvSpPr txBox="1"/>
          <p:nvPr/>
        </p:nvSpPr>
        <p:spPr>
          <a:xfrm>
            <a:off x="4680978" y="286880"/>
            <a:ext cx="2648290" cy="418063"/>
          </a:xfrm>
          <a:prstGeom prst="rect">
            <a:avLst/>
          </a:prstGeom>
        </p:spPr>
        <p:txBody>
          <a:bodyPr wrap="square" lIns="0" tIns="0" rIns="0" bIns="0" rtlCol="0" anchor="t">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IN" sz="2000" b="1" i="0" u="none" strike="noStrike" kern="1200" cap="none" spc="0" normalizeH="0" baseline="0" noProof="0" dirty="0">
                <a:ln>
                  <a:noFill/>
                </a:ln>
                <a:solidFill>
                  <a:srgbClr val="1F497D"/>
                </a:solidFill>
                <a:effectLst/>
                <a:uLnTx/>
                <a:uFillTx/>
                <a:latin typeface="Poppins" panose="00000500000000000000" pitchFamily="2" charset="0"/>
                <a:ea typeface="Times New Roman" panose="02020603050405020304" pitchFamily="18" charset="0"/>
                <a:cs typeface="Poppins" panose="00000500000000000000" pitchFamily="2" charset="0"/>
              </a:rPr>
              <a:t>Content Relevance</a:t>
            </a:r>
          </a:p>
        </p:txBody>
      </p:sp>
      <p:sp>
        <p:nvSpPr>
          <p:cNvPr id="15" name="TextBox 6">
            <a:extLst>
              <a:ext uri="{FF2B5EF4-FFF2-40B4-BE49-F238E27FC236}">
                <a16:creationId xmlns:a16="http://schemas.microsoft.com/office/drawing/2014/main" id="{E04F147B-E826-9323-96B7-FB094EEA99E2}"/>
              </a:ext>
            </a:extLst>
          </p:cNvPr>
          <p:cNvSpPr txBox="1"/>
          <p:nvPr/>
        </p:nvSpPr>
        <p:spPr>
          <a:xfrm>
            <a:off x="478302" y="1116540"/>
            <a:ext cx="11226018" cy="5127686"/>
          </a:xfrm>
          <a:prstGeom prst="rect">
            <a:avLst/>
          </a:prstGeom>
        </p:spPr>
        <p:txBody>
          <a:bodyPr wrap="square" lIns="0" tIns="0" rIns="0" bIns="0" rtlCol="0" anchor="t">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IN" sz="2000" b="1" i="0" u="none" strike="noStrike" kern="1200" cap="none" spc="0" normalizeH="0" baseline="0" noProof="0" dirty="0">
                <a:ln>
                  <a:noFill/>
                </a:ln>
                <a:solidFill>
                  <a:srgbClr val="1F497D"/>
                </a:solidFill>
                <a:effectLst/>
                <a:uLnTx/>
                <a:uFillTx/>
                <a:latin typeface="Poppins" panose="00000500000000000000" pitchFamily="2" charset="0"/>
                <a:ea typeface="Times New Roman" panose="02020603050405020304" pitchFamily="18" charset="0"/>
                <a:cs typeface="Poppins" panose="00000500000000000000" pitchFamily="2" charset="0"/>
              </a:rPr>
              <a:t>Target Audience:</a:t>
            </a:r>
          </a:p>
          <a:p>
            <a:pPr marL="1257300" lvl="2" indent="-342900" algn="just">
              <a:lnSpc>
                <a:spcPct val="150000"/>
              </a:lnSpc>
              <a:buFont typeface="Wingdings" panose="05000000000000000000" pitchFamily="2" charset="2"/>
              <a:buChar char="v"/>
              <a:defRPr/>
            </a:pPr>
            <a:r>
              <a:rPr lang="en-IN" b="1" dirty="0">
                <a:cs typeface="Poppins" panose="00000500000000000000" pitchFamily="2" charset="0"/>
              </a:rPr>
              <a:t>Smartphone users needing repair services in Chennai.</a:t>
            </a:r>
          </a:p>
          <a:p>
            <a:pPr marL="1257300" lvl="2" indent="-342900" algn="just">
              <a:lnSpc>
                <a:spcPct val="150000"/>
              </a:lnSpc>
              <a:buFont typeface="Wingdings" panose="05000000000000000000" pitchFamily="2" charset="2"/>
              <a:buChar char="v"/>
              <a:defRPr/>
            </a:pPr>
            <a:r>
              <a:rPr lang="en-IN" b="1" dirty="0">
                <a:cs typeface="Poppins" panose="00000500000000000000" pitchFamily="2" charset="0"/>
              </a:rPr>
              <a:t>The content addresses specific needs and concerns.</a:t>
            </a:r>
          </a:p>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IN" sz="2000" b="1" i="0" u="none" strike="noStrike" kern="1200" cap="none" spc="0" normalizeH="0" baseline="0" noProof="0" dirty="0">
                <a:ln>
                  <a:noFill/>
                </a:ln>
                <a:solidFill>
                  <a:srgbClr val="1F497D"/>
                </a:solidFill>
                <a:effectLst/>
                <a:uLnTx/>
                <a:uFillTx/>
                <a:latin typeface="Poppins" panose="00000500000000000000" pitchFamily="2" charset="0"/>
                <a:ea typeface="Times New Roman" panose="02020603050405020304" pitchFamily="18" charset="0"/>
                <a:cs typeface="Poppins" panose="00000500000000000000" pitchFamily="2" charset="0"/>
              </a:rPr>
              <a:t>Topic Coverage:</a:t>
            </a:r>
          </a:p>
          <a:p>
            <a:pPr marL="1257300" lvl="2" indent="-342900" algn="just">
              <a:lnSpc>
                <a:spcPct val="150000"/>
              </a:lnSpc>
              <a:buFont typeface="Wingdings" panose="05000000000000000000" pitchFamily="2" charset="2"/>
              <a:buChar char="v"/>
              <a:defRPr/>
            </a:pPr>
            <a:r>
              <a:rPr lang="en-IN" b="1" dirty="0">
                <a:cs typeface="Poppins" panose="00000500000000000000" pitchFamily="2" charset="0"/>
              </a:rPr>
              <a:t>The website covers essential topics related to smartphone repairs, supported brands, warranty policies and service centre contact information.</a:t>
            </a:r>
          </a:p>
          <a:p>
            <a:pPr marL="1257300" lvl="2" indent="-342900" algn="just">
              <a:lnSpc>
                <a:spcPct val="150000"/>
              </a:lnSpc>
              <a:buFont typeface="Wingdings" panose="05000000000000000000" pitchFamily="2" charset="2"/>
              <a:buChar char="v"/>
              <a:defRPr/>
            </a:pPr>
            <a:r>
              <a:rPr lang="en-IN" b="1" dirty="0">
                <a:cs typeface="Poppins" panose="00000500000000000000" pitchFamily="2" charset="0"/>
              </a:rPr>
              <a:t>Pricing info for the service is missing in the website which is one of the essential information.</a:t>
            </a:r>
          </a:p>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IN" sz="2000" b="1" i="0" u="none" strike="noStrike" kern="1200" cap="none" spc="0" normalizeH="0" baseline="0" noProof="0" dirty="0">
                <a:ln>
                  <a:noFill/>
                </a:ln>
                <a:solidFill>
                  <a:srgbClr val="1F497D"/>
                </a:solidFill>
                <a:effectLst/>
                <a:uLnTx/>
                <a:uFillTx/>
                <a:latin typeface="Poppins" panose="00000500000000000000" pitchFamily="2" charset="0"/>
                <a:ea typeface="Times New Roman" panose="02020603050405020304" pitchFamily="18" charset="0"/>
                <a:cs typeface="Poppins" panose="00000500000000000000" pitchFamily="2" charset="0"/>
              </a:rPr>
              <a:t>Content Freshness:</a:t>
            </a:r>
          </a:p>
          <a:p>
            <a:pPr marL="1257300" lvl="2" indent="-342900" algn="just">
              <a:lnSpc>
                <a:spcPct val="150000"/>
              </a:lnSpc>
              <a:buFont typeface="Wingdings" panose="05000000000000000000" pitchFamily="2" charset="2"/>
              <a:buChar char="v"/>
              <a:defRPr/>
            </a:pPr>
            <a:r>
              <a:rPr lang="en-IN" b="1" dirty="0">
                <a:cs typeface="Poppins" panose="00000500000000000000" pitchFamily="2" charset="0"/>
              </a:rPr>
              <a:t>The contents that are mentioned with in the website are up to date.</a:t>
            </a:r>
          </a:p>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IN" sz="2000" b="1" i="0" u="none" strike="noStrike" kern="1200" cap="none" spc="0" normalizeH="0" baseline="0" noProof="0" dirty="0">
                <a:ln>
                  <a:noFill/>
                </a:ln>
                <a:solidFill>
                  <a:srgbClr val="1F497D"/>
                </a:solidFill>
                <a:effectLst/>
                <a:uLnTx/>
                <a:uFillTx/>
                <a:latin typeface="Poppins" panose="00000500000000000000" pitchFamily="2" charset="0"/>
                <a:ea typeface="Times New Roman" panose="02020603050405020304" pitchFamily="18" charset="0"/>
                <a:cs typeface="Poppins" panose="00000500000000000000" pitchFamily="2" charset="0"/>
              </a:rPr>
              <a:t>Keywork Relevance:</a:t>
            </a:r>
          </a:p>
          <a:p>
            <a:pPr marL="1257300" lvl="2" indent="-342900" algn="just">
              <a:lnSpc>
                <a:spcPct val="150000"/>
              </a:lnSpc>
              <a:buFont typeface="Wingdings" panose="05000000000000000000" pitchFamily="2" charset="2"/>
              <a:buChar char="v"/>
              <a:defRPr/>
            </a:pPr>
            <a:r>
              <a:rPr lang="en-IN" b="1" dirty="0">
                <a:cs typeface="Poppins" panose="00000500000000000000" pitchFamily="2" charset="0"/>
              </a:rPr>
              <a:t>Some of the keywords mentioned in the meta description are not relevant as Apple, Motorola and Samsung mobiles are mentioned which is not being supported.</a:t>
            </a:r>
          </a:p>
        </p:txBody>
      </p:sp>
    </p:spTree>
    <p:extLst>
      <p:ext uri="{BB962C8B-B14F-4D97-AF65-F5344CB8AC3E}">
        <p14:creationId xmlns:p14="http://schemas.microsoft.com/office/powerpoint/2010/main" val="3239875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rgbClr val="4874B0">
                <a:alpha val="100000"/>
              </a:srgbClr>
            </a:gs>
            <a:gs pos="100000">
              <a:srgbClr val="053371">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grpSp>
        <p:nvGrpSpPr>
          <p:cNvPr id="2" name="Group 2"/>
          <p:cNvGrpSpPr/>
          <p:nvPr/>
        </p:nvGrpSpPr>
        <p:grpSpPr>
          <a:xfrm>
            <a:off x="0" y="5755893"/>
            <a:ext cx="12192000" cy="3525722"/>
            <a:chOff x="0" y="0"/>
            <a:chExt cx="2833290" cy="819340"/>
          </a:xfrm>
        </p:grpSpPr>
        <p:sp>
          <p:nvSpPr>
            <p:cNvPr id="3" name="Freeform 3"/>
            <p:cNvSpPr/>
            <p:nvPr/>
          </p:nvSpPr>
          <p:spPr>
            <a:xfrm>
              <a:off x="0" y="0"/>
              <a:ext cx="2833290" cy="819340"/>
            </a:xfrm>
            <a:custGeom>
              <a:avLst/>
              <a:gdLst/>
              <a:ahLst/>
              <a:cxnLst/>
              <a:rect l="l" t="t" r="r" b="b"/>
              <a:pathLst>
                <a:path w="2833290" h="819340">
                  <a:moveTo>
                    <a:pt x="0" y="0"/>
                  </a:moveTo>
                  <a:lnTo>
                    <a:pt x="2833290" y="0"/>
                  </a:lnTo>
                  <a:lnTo>
                    <a:pt x="2833290" y="819340"/>
                  </a:lnTo>
                  <a:lnTo>
                    <a:pt x="0" y="819340"/>
                  </a:lnTo>
                  <a:close/>
                </a:path>
              </a:pathLst>
            </a:custGeom>
            <a:blipFill>
              <a:blip r:embed="rId2"/>
              <a:stretch>
                <a:fillRect t="-124703" b="-5687"/>
              </a:stretch>
            </a:blipFill>
          </p:spPr>
        </p:sp>
      </p:grpSp>
      <p:sp>
        <p:nvSpPr>
          <p:cNvPr id="4" name="Freeform 4"/>
          <p:cNvSpPr/>
          <p:nvPr/>
        </p:nvSpPr>
        <p:spPr>
          <a:xfrm rot="-5400000" flipV="1">
            <a:off x="10118007" y="-835966"/>
            <a:ext cx="1813931" cy="3485863"/>
          </a:xfrm>
          <a:custGeom>
            <a:avLst/>
            <a:gdLst/>
            <a:ahLst/>
            <a:cxnLst/>
            <a:rect l="l" t="t" r="r" b="b"/>
            <a:pathLst>
              <a:path w="2720897" h="5228794">
                <a:moveTo>
                  <a:pt x="0" y="5228795"/>
                </a:moveTo>
                <a:lnTo>
                  <a:pt x="2720897" y="5228795"/>
                </a:lnTo>
                <a:lnTo>
                  <a:pt x="2720897" y="0"/>
                </a:lnTo>
                <a:lnTo>
                  <a:pt x="0" y="0"/>
                </a:lnTo>
                <a:lnTo>
                  <a:pt x="0" y="5228795"/>
                </a:lnTo>
                <a:close/>
              </a:path>
            </a:pathLst>
          </a:custGeom>
          <a:blipFill>
            <a:blip r:embed="rId3"/>
            <a:stretch>
              <a:fillRect/>
            </a:stretch>
          </a:blipFill>
        </p:spPr>
      </p:sp>
      <p:sp>
        <p:nvSpPr>
          <p:cNvPr id="5" name="TextBox 5"/>
          <p:cNvSpPr txBox="1"/>
          <p:nvPr/>
        </p:nvSpPr>
        <p:spPr>
          <a:xfrm>
            <a:off x="2339427" y="390056"/>
            <a:ext cx="7513146" cy="743793"/>
          </a:xfrm>
          <a:prstGeom prst="rect">
            <a:avLst/>
          </a:prstGeom>
        </p:spPr>
        <p:txBody>
          <a:bodyPr wrap="square" lIns="0" tIns="0" rIns="0" bIns="0" rtlCol="0" anchor="t">
            <a:spAutoFit/>
          </a:bodyPr>
          <a:lstStyle/>
          <a:p>
            <a:pPr algn="ctr" defTabSz="609630">
              <a:lnSpc>
                <a:spcPts val="5770"/>
              </a:lnSpc>
            </a:pPr>
            <a:r>
              <a:rPr lang="en-US" sz="5444" b="1" spc="544" dirty="0">
                <a:solidFill>
                  <a:srgbClr val="FFFFFF"/>
                </a:solidFill>
                <a:latin typeface="League Spartan"/>
                <a:ea typeface="League Spartan"/>
                <a:cs typeface="League Spartan"/>
                <a:sym typeface="League Spartan"/>
              </a:rPr>
              <a:t>Project Objectives</a:t>
            </a:r>
          </a:p>
        </p:txBody>
      </p:sp>
      <p:sp>
        <p:nvSpPr>
          <p:cNvPr id="6" name="TextBox 6"/>
          <p:cNvSpPr txBox="1"/>
          <p:nvPr/>
        </p:nvSpPr>
        <p:spPr>
          <a:xfrm>
            <a:off x="785766" y="1936049"/>
            <a:ext cx="10620468" cy="2712987"/>
          </a:xfrm>
          <a:prstGeom prst="rect">
            <a:avLst/>
          </a:prstGeom>
        </p:spPr>
        <p:txBody>
          <a:bodyPr wrap="square" lIns="0" tIns="0" rIns="0" bIns="0" rtlCol="0" anchor="t">
            <a:spAutoFit/>
          </a:bodyPr>
          <a:lstStyle/>
          <a:p>
            <a:pPr marL="285750" indent="-285750" rtl="0" fontAlgn="base">
              <a:lnSpc>
                <a:spcPct val="150000"/>
              </a:lnSpc>
              <a:spcBef>
                <a:spcPts val="0"/>
              </a:spcBef>
              <a:spcAft>
                <a:spcPts val="0"/>
              </a:spcAft>
              <a:buFont typeface="Wingdings" panose="05000000000000000000" pitchFamily="2" charset="2"/>
              <a:buChar char="v"/>
            </a:pPr>
            <a:r>
              <a:rPr lang="en-US" sz="2000" b="1" i="0" u="none" strike="noStrike" dirty="0">
                <a:solidFill>
                  <a:schemeClr val="bg1"/>
                </a:solidFill>
                <a:effectLst/>
                <a:latin typeface="Arimo" panose="020B0604020202020204" charset="0"/>
                <a:ea typeface="Arimo" panose="020B0604020202020204" charset="0"/>
                <a:cs typeface="Arimo" panose="020B0604020202020204" charset="0"/>
              </a:rPr>
              <a:t>To understand Digital Marketing Fundamentals: To learn the key principles of digital marketing, focusing on website or landing page design.</a:t>
            </a:r>
          </a:p>
          <a:p>
            <a:pPr marL="285750" indent="-285750" rtl="0" fontAlgn="base">
              <a:lnSpc>
                <a:spcPct val="150000"/>
              </a:lnSpc>
              <a:spcBef>
                <a:spcPts val="0"/>
              </a:spcBef>
              <a:spcAft>
                <a:spcPts val="0"/>
              </a:spcAft>
              <a:buFont typeface="Wingdings" panose="05000000000000000000" pitchFamily="2" charset="2"/>
              <a:buChar char="v"/>
            </a:pPr>
            <a:endParaRPr lang="en-US" sz="2000" b="1" dirty="0">
              <a:solidFill>
                <a:schemeClr val="bg1"/>
              </a:solidFill>
              <a:latin typeface="Arimo" panose="020B0604020202020204" charset="0"/>
              <a:ea typeface="Arimo" panose="020B0604020202020204" charset="0"/>
              <a:cs typeface="Arimo" panose="020B0604020202020204" charset="0"/>
            </a:endParaRPr>
          </a:p>
          <a:p>
            <a:pPr marL="285750" indent="-285750" rtl="0" fontAlgn="base">
              <a:lnSpc>
                <a:spcPct val="150000"/>
              </a:lnSpc>
              <a:spcBef>
                <a:spcPts val="0"/>
              </a:spcBef>
              <a:spcAft>
                <a:spcPts val="0"/>
              </a:spcAft>
              <a:buFont typeface="Wingdings" panose="05000000000000000000" pitchFamily="2" charset="2"/>
              <a:buChar char="v"/>
            </a:pPr>
            <a:r>
              <a:rPr lang="en-US" sz="2000" b="1" i="0" u="none" strike="noStrike" dirty="0">
                <a:solidFill>
                  <a:schemeClr val="bg1"/>
                </a:solidFill>
                <a:effectLst/>
                <a:latin typeface="Arimo" panose="020B0604020202020204" charset="0"/>
                <a:ea typeface="Arimo" panose="020B0604020202020204" charset="0"/>
                <a:cs typeface="Arimo" panose="020B0604020202020204" charset="0"/>
              </a:rPr>
              <a:t>To apply the concepts of web design and digital marketing fundamentals to audit and analyze existing websites, identify areas of improvement, and design a basic website or landing page using WordPress.</a:t>
            </a:r>
          </a:p>
        </p:txBody>
      </p:sp>
      <p:sp>
        <p:nvSpPr>
          <p:cNvPr id="7" name="Freeform 7"/>
          <p:cNvSpPr/>
          <p:nvPr/>
        </p:nvSpPr>
        <p:spPr>
          <a:xfrm rot="-5400000">
            <a:off x="260063" y="-980979"/>
            <a:ext cx="1813931" cy="3485863"/>
          </a:xfrm>
          <a:custGeom>
            <a:avLst/>
            <a:gdLst/>
            <a:ahLst/>
            <a:cxnLst/>
            <a:rect l="l" t="t" r="r" b="b"/>
            <a:pathLst>
              <a:path w="2720897" h="5228794">
                <a:moveTo>
                  <a:pt x="0" y="0"/>
                </a:moveTo>
                <a:lnTo>
                  <a:pt x="2720897" y="0"/>
                </a:lnTo>
                <a:lnTo>
                  <a:pt x="2720897" y="5228794"/>
                </a:lnTo>
                <a:lnTo>
                  <a:pt x="0" y="5228794"/>
                </a:lnTo>
                <a:lnTo>
                  <a:pt x="0" y="0"/>
                </a:lnTo>
                <a:close/>
              </a:path>
            </a:pathLst>
          </a:custGeom>
          <a:blipFill>
            <a:blip r:embed="rId3"/>
            <a:stretch>
              <a:fillRect/>
            </a:stretch>
          </a:blipFill>
        </p:spPr>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gradFill rotWithShape="1">
          <a:gsLst>
            <a:gs pos="0">
              <a:srgbClr val="4874B0">
                <a:alpha val="100000"/>
              </a:srgbClr>
            </a:gs>
            <a:gs pos="100000">
              <a:srgbClr val="053371">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grpSp>
        <p:nvGrpSpPr>
          <p:cNvPr id="12" name="Group 4">
            <a:extLst>
              <a:ext uri="{FF2B5EF4-FFF2-40B4-BE49-F238E27FC236}">
                <a16:creationId xmlns:a16="http://schemas.microsoft.com/office/drawing/2014/main" id="{091F545C-7737-099E-AE97-91AC94A27079}"/>
              </a:ext>
            </a:extLst>
          </p:cNvPr>
          <p:cNvGrpSpPr/>
          <p:nvPr/>
        </p:nvGrpSpPr>
        <p:grpSpPr>
          <a:xfrm>
            <a:off x="365760" y="1364566"/>
            <a:ext cx="11507372" cy="4543865"/>
            <a:chOff x="0" y="0"/>
            <a:chExt cx="2186727" cy="545838"/>
          </a:xfrm>
        </p:grpSpPr>
        <p:sp>
          <p:nvSpPr>
            <p:cNvPr id="13" name="Freeform 5">
              <a:extLst>
                <a:ext uri="{FF2B5EF4-FFF2-40B4-BE49-F238E27FC236}">
                  <a16:creationId xmlns:a16="http://schemas.microsoft.com/office/drawing/2014/main" id="{4234DC5E-CDD2-1120-5478-D6D09146D166}"/>
                </a:ext>
              </a:extLst>
            </p:cNvPr>
            <p:cNvSpPr/>
            <p:nvPr/>
          </p:nvSpPr>
          <p:spPr>
            <a:xfrm>
              <a:off x="0" y="0"/>
              <a:ext cx="2186727" cy="545838"/>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14" name="TextBox 6">
              <a:extLst>
                <a:ext uri="{FF2B5EF4-FFF2-40B4-BE49-F238E27FC236}">
                  <a16:creationId xmlns:a16="http://schemas.microsoft.com/office/drawing/2014/main" id="{AAF4EABE-DA81-62F8-48C9-83B07B189975}"/>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4" name="Freeform 4"/>
          <p:cNvSpPr/>
          <p:nvPr/>
        </p:nvSpPr>
        <p:spPr>
          <a:xfrm rot="-5400000" flipV="1">
            <a:off x="10118007" y="-835966"/>
            <a:ext cx="1813931" cy="3485863"/>
          </a:xfrm>
          <a:custGeom>
            <a:avLst/>
            <a:gdLst/>
            <a:ahLst/>
            <a:cxnLst/>
            <a:rect l="l" t="t" r="r" b="b"/>
            <a:pathLst>
              <a:path w="2720897" h="5228794">
                <a:moveTo>
                  <a:pt x="0" y="5228795"/>
                </a:moveTo>
                <a:lnTo>
                  <a:pt x="2720897" y="5228795"/>
                </a:lnTo>
                <a:lnTo>
                  <a:pt x="2720897" y="0"/>
                </a:lnTo>
                <a:lnTo>
                  <a:pt x="0" y="0"/>
                </a:lnTo>
                <a:lnTo>
                  <a:pt x="0" y="5228795"/>
                </a:lnTo>
                <a:close/>
              </a:path>
            </a:pathLst>
          </a:custGeom>
          <a:blipFill>
            <a:blip r:embed="rId2"/>
            <a:stretch>
              <a:fillRect/>
            </a:stretch>
          </a:blipFill>
        </p:spPr>
      </p:sp>
      <p:sp>
        <p:nvSpPr>
          <p:cNvPr id="7" name="Freeform 7"/>
          <p:cNvSpPr/>
          <p:nvPr/>
        </p:nvSpPr>
        <p:spPr>
          <a:xfrm rot="-5400000">
            <a:off x="260063" y="-980979"/>
            <a:ext cx="1813931" cy="3485863"/>
          </a:xfrm>
          <a:custGeom>
            <a:avLst/>
            <a:gdLst/>
            <a:ahLst/>
            <a:cxnLst/>
            <a:rect l="l" t="t" r="r" b="b"/>
            <a:pathLst>
              <a:path w="2720897" h="5228794">
                <a:moveTo>
                  <a:pt x="0" y="0"/>
                </a:moveTo>
                <a:lnTo>
                  <a:pt x="2720897" y="0"/>
                </a:lnTo>
                <a:lnTo>
                  <a:pt x="2720897" y="5228794"/>
                </a:lnTo>
                <a:lnTo>
                  <a:pt x="0" y="5228794"/>
                </a:lnTo>
                <a:lnTo>
                  <a:pt x="0" y="0"/>
                </a:lnTo>
                <a:close/>
              </a:path>
            </a:pathLst>
          </a:custGeom>
          <a:blipFill>
            <a:blip r:embed="rId2"/>
            <a:stretch>
              <a:fillRect/>
            </a:stretch>
          </a:blipFill>
        </p:spPr>
      </p:sp>
      <p:grpSp>
        <p:nvGrpSpPr>
          <p:cNvPr id="11" name="Group 4">
            <a:extLst>
              <a:ext uri="{FF2B5EF4-FFF2-40B4-BE49-F238E27FC236}">
                <a16:creationId xmlns:a16="http://schemas.microsoft.com/office/drawing/2014/main" id="{62A14F95-BD65-A44E-AE15-0C2F8972FA09}"/>
              </a:ext>
            </a:extLst>
          </p:cNvPr>
          <p:cNvGrpSpPr/>
          <p:nvPr/>
        </p:nvGrpSpPr>
        <p:grpSpPr>
          <a:xfrm>
            <a:off x="4573349" y="253125"/>
            <a:ext cx="3023205" cy="580183"/>
            <a:chOff x="0" y="0"/>
            <a:chExt cx="2186727" cy="545838"/>
          </a:xfrm>
        </p:grpSpPr>
        <p:sp>
          <p:nvSpPr>
            <p:cNvPr id="16" name="Freeform 5">
              <a:extLst>
                <a:ext uri="{FF2B5EF4-FFF2-40B4-BE49-F238E27FC236}">
                  <a16:creationId xmlns:a16="http://schemas.microsoft.com/office/drawing/2014/main" id="{51BE3763-201B-CB9C-76C2-9A5FAAC49FAA}"/>
                </a:ext>
              </a:extLst>
            </p:cNvPr>
            <p:cNvSpPr/>
            <p:nvPr/>
          </p:nvSpPr>
          <p:spPr>
            <a:xfrm>
              <a:off x="0" y="0"/>
              <a:ext cx="2186727" cy="545838"/>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18" name="TextBox 6">
              <a:extLst>
                <a:ext uri="{FF2B5EF4-FFF2-40B4-BE49-F238E27FC236}">
                  <a16:creationId xmlns:a16="http://schemas.microsoft.com/office/drawing/2014/main" id="{9FEB5FD0-4DC2-E594-666A-D855313FBD2F}"/>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9" name="TextBox 6">
            <a:extLst>
              <a:ext uri="{FF2B5EF4-FFF2-40B4-BE49-F238E27FC236}">
                <a16:creationId xmlns:a16="http://schemas.microsoft.com/office/drawing/2014/main" id="{35B9FC98-7141-E85F-BE0F-B0639B43241B}"/>
              </a:ext>
            </a:extLst>
          </p:cNvPr>
          <p:cNvSpPr txBox="1"/>
          <p:nvPr/>
        </p:nvSpPr>
        <p:spPr>
          <a:xfrm>
            <a:off x="4680978" y="286880"/>
            <a:ext cx="2915576" cy="418063"/>
          </a:xfrm>
          <a:prstGeom prst="rect">
            <a:avLst/>
          </a:prstGeom>
        </p:spPr>
        <p:txBody>
          <a:bodyPr wrap="square" lIns="0" tIns="0" rIns="0" bIns="0" rtlCol="0" anchor="t">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IN" sz="2000" b="1" i="0" u="none" strike="noStrike" kern="1200" cap="none" spc="0" normalizeH="0" baseline="0" noProof="0" dirty="0">
                <a:ln>
                  <a:noFill/>
                </a:ln>
                <a:solidFill>
                  <a:srgbClr val="1F497D"/>
                </a:solidFill>
                <a:effectLst/>
                <a:uLnTx/>
                <a:uFillTx/>
                <a:latin typeface="Poppins" panose="00000500000000000000" pitchFamily="2" charset="0"/>
                <a:ea typeface="Times New Roman" panose="02020603050405020304" pitchFamily="18" charset="0"/>
                <a:cs typeface="Poppins" panose="00000500000000000000" pitchFamily="2" charset="0"/>
              </a:rPr>
              <a:t>Content Engagement</a:t>
            </a:r>
          </a:p>
        </p:txBody>
      </p:sp>
      <p:sp>
        <p:nvSpPr>
          <p:cNvPr id="15" name="TextBox 6">
            <a:extLst>
              <a:ext uri="{FF2B5EF4-FFF2-40B4-BE49-F238E27FC236}">
                <a16:creationId xmlns:a16="http://schemas.microsoft.com/office/drawing/2014/main" id="{E04F147B-E826-9323-96B7-FB094EEA99E2}"/>
              </a:ext>
            </a:extLst>
          </p:cNvPr>
          <p:cNvSpPr txBox="1"/>
          <p:nvPr/>
        </p:nvSpPr>
        <p:spPr>
          <a:xfrm>
            <a:off x="539263" y="1514678"/>
            <a:ext cx="11226018" cy="4105291"/>
          </a:xfrm>
          <a:prstGeom prst="rect">
            <a:avLst/>
          </a:prstGeom>
        </p:spPr>
        <p:txBody>
          <a:bodyPr wrap="square" lIns="0" tIns="0" rIns="0" bIns="0" rtlCol="0" anchor="t">
            <a:spAutoFit/>
          </a:bodyPr>
          <a:lstStyle/>
          <a:p>
            <a:pPr marL="0" marR="0" lvl="0" indent="0" algn="l" defTabSz="914400" rtl="0" eaLnBrk="0" fontAlgn="base" latinLnBrk="0" hangingPunct="0">
              <a:lnSpc>
                <a:spcPct val="150000"/>
              </a:lnSpc>
              <a:spcBef>
                <a:spcPct val="0"/>
              </a:spcBef>
              <a:spcAft>
                <a:spcPct val="0"/>
              </a:spcAft>
              <a:buClrTx/>
              <a:buSzTx/>
              <a:tabLst/>
            </a:pPr>
            <a:r>
              <a:rPr kumimoji="0" lang="en-US" sz="2000" b="1" i="0" u="none" strike="noStrike" kern="1200" cap="none" spc="0" normalizeH="0" baseline="0" noProof="0" dirty="0">
                <a:ln>
                  <a:noFill/>
                </a:ln>
                <a:solidFill>
                  <a:srgbClr val="1F497D"/>
                </a:solidFill>
                <a:effectLst/>
                <a:uLnTx/>
                <a:uFillTx/>
                <a:latin typeface="Poppins" panose="00000500000000000000" pitchFamily="2" charset="0"/>
                <a:ea typeface="Times New Roman" panose="02020603050405020304" pitchFamily="18" charset="0"/>
                <a:cs typeface="Poppins" panose="00000500000000000000" pitchFamily="2" charset="0"/>
              </a:rPr>
              <a:t>Content Readability:</a:t>
            </a:r>
            <a:endParaRPr kumimoji="0" lang="en-US" altLang="en-US" sz="2000" b="1" i="0" u="none" strike="noStrike" cap="none" normalizeH="0" baseline="0" dirty="0">
              <a:ln>
                <a:noFill/>
              </a:ln>
              <a:solidFill>
                <a:schemeClr val="tx1"/>
              </a:solidFill>
              <a:effectLst/>
            </a:endParaRPr>
          </a:p>
          <a:p>
            <a:pPr marL="1257300" lvl="2" indent="-342900" eaLnBrk="0" fontAlgn="base" hangingPunct="0">
              <a:lnSpc>
                <a:spcPct val="150000"/>
              </a:lnSpc>
              <a:spcBef>
                <a:spcPct val="0"/>
              </a:spcBef>
              <a:spcAft>
                <a:spcPct val="0"/>
              </a:spcAft>
              <a:buFont typeface="Wingdings" panose="05000000000000000000" pitchFamily="2" charset="2"/>
              <a:buChar char="v"/>
            </a:pPr>
            <a:r>
              <a:rPr kumimoji="0" lang="en-US" altLang="en-US" sz="2000" b="1" i="0" u="none" strike="noStrike" cap="none" normalizeH="0" baseline="0" dirty="0">
                <a:ln>
                  <a:noFill/>
                </a:ln>
                <a:solidFill>
                  <a:schemeClr val="tx1"/>
                </a:solidFill>
                <a:effectLst/>
              </a:rPr>
              <a:t>Implement blog posts, case studies to increase time spent.</a:t>
            </a:r>
          </a:p>
          <a:p>
            <a:pPr marL="1257300" lvl="2" indent="-342900" eaLnBrk="0" fontAlgn="base" hangingPunct="0">
              <a:lnSpc>
                <a:spcPct val="150000"/>
              </a:lnSpc>
              <a:spcBef>
                <a:spcPct val="0"/>
              </a:spcBef>
              <a:spcAft>
                <a:spcPct val="0"/>
              </a:spcAft>
              <a:buFont typeface="Wingdings" panose="05000000000000000000" pitchFamily="2" charset="2"/>
              <a:buChar char="v"/>
            </a:pPr>
            <a:r>
              <a:rPr lang="en-US" sz="2000" b="1" dirty="0"/>
              <a:t>Optimize content with clear messaging to retain visitor attention</a:t>
            </a:r>
            <a:r>
              <a:rPr lang="en-US" sz="2000" b="1" dirty="0">
                <a:latin typeface="Poppins" panose="00000500000000000000" pitchFamily="2" charset="0"/>
                <a:ea typeface="Times New Roman" panose="02020603050405020304" pitchFamily="18" charset="0"/>
                <a:cs typeface="Poppins" panose="00000500000000000000" pitchFamily="2" charset="0"/>
              </a:rPr>
              <a:t>.</a:t>
            </a:r>
          </a:p>
          <a:p>
            <a:pPr marL="0" marR="0" lvl="0" indent="0" algn="l" defTabSz="914400" rtl="0" eaLnBrk="0" fontAlgn="base" latinLnBrk="0" hangingPunct="0">
              <a:lnSpc>
                <a:spcPct val="150000"/>
              </a:lnSpc>
              <a:spcBef>
                <a:spcPct val="0"/>
              </a:spcBef>
              <a:spcAft>
                <a:spcPct val="0"/>
              </a:spcAft>
              <a:buClrTx/>
              <a:buSzTx/>
              <a:tabLst/>
            </a:pPr>
            <a:r>
              <a:rPr kumimoji="0" lang="en-US" sz="2000" b="1" i="0" u="none" strike="noStrike" kern="1200" cap="none" spc="0" normalizeH="0" baseline="0" noProof="0" dirty="0">
                <a:ln>
                  <a:noFill/>
                </a:ln>
                <a:solidFill>
                  <a:srgbClr val="1F497D"/>
                </a:solidFill>
                <a:effectLst/>
                <a:uLnTx/>
                <a:uFillTx/>
                <a:latin typeface="Poppins" panose="00000500000000000000" pitchFamily="2" charset="0"/>
                <a:ea typeface="Times New Roman" panose="02020603050405020304" pitchFamily="18" charset="0"/>
                <a:cs typeface="Poppins" panose="00000500000000000000" pitchFamily="2" charset="0"/>
              </a:rPr>
              <a:t>Calls-to-Action (CTAs):</a:t>
            </a:r>
            <a:endParaRPr kumimoji="0" lang="en-US" altLang="en-US" sz="2000" b="1" i="0" u="none" strike="noStrike" cap="none" normalizeH="0" baseline="0" dirty="0">
              <a:ln>
                <a:noFill/>
              </a:ln>
              <a:solidFill>
                <a:schemeClr val="tx1"/>
              </a:solidFill>
              <a:effectLst/>
            </a:endParaRPr>
          </a:p>
          <a:p>
            <a:pPr marL="1257300" lvl="2" indent="-342900" eaLnBrk="0" fontAlgn="base" hangingPunct="0">
              <a:lnSpc>
                <a:spcPct val="150000"/>
              </a:lnSpc>
              <a:spcBef>
                <a:spcPct val="0"/>
              </a:spcBef>
              <a:spcAft>
                <a:spcPct val="0"/>
              </a:spcAft>
              <a:buFont typeface="Wingdings" panose="05000000000000000000" pitchFamily="2" charset="2"/>
              <a:buChar char="v"/>
            </a:pPr>
            <a:r>
              <a:rPr kumimoji="0" lang="en-US" altLang="en-US" sz="2000" b="1" i="0" u="none" strike="noStrike" cap="none" normalizeH="0" baseline="0" dirty="0">
                <a:ln>
                  <a:noFill/>
                </a:ln>
                <a:solidFill>
                  <a:schemeClr val="tx1"/>
                </a:solidFill>
                <a:effectLst/>
              </a:rPr>
              <a:t>CTAs are available in Brands, Services and Contact options on the website with lead-generation method by filling the form</a:t>
            </a:r>
            <a:r>
              <a:rPr lang="en-US" altLang="en-US" sz="2000" b="1" dirty="0">
                <a:latin typeface="Poppins" panose="00000500000000000000" pitchFamily="2" charset="0"/>
                <a:cs typeface="Poppins" panose="00000500000000000000" pitchFamily="2" charset="0"/>
              </a:rPr>
              <a:t>.</a:t>
            </a:r>
            <a:endParaRPr lang="en-IN" sz="2000" b="1" dirty="0">
              <a:solidFill>
                <a:srgbClr val="1F497D"/>
              </a:solidFill>
              <a:latin typeface="Poppins" panose="00000500000000000000" pitchFamily="2" charset="0"/>
              <a:ea typeface="Times New Roman" panose="02020603050405020304" pitchFamily="18" charset="0"/>
              <a:cs typeface="Poppins" panose="00000500000000000000" pitchFamily="2" charset="0"/>
            </a:endParaRPr>
          </a:p>
          <a:p>
            <a:pPr marL="0" marR="0" lvl="0" indent="0" algn="l" defTabSz="914400" rtl="0" eaLnBrk="0" fontAlgn="base" latinLnBrk="0" hangingPunct="0">
              <a:lnSpc>
                <a:spcPct val="150000"/>
              </a:lnSpc>
              <a:spcBef>
                <a:spcPct val="0"/>
              </a:spcBef>
              <a:spcAft>
                <a:spcPct val="0"/>
              </a:spcAft>
              <a:buClrTx/>
              <a:buSzTx/>
              <a:tabLst/>
            </a:pPr>
            <a:r>
              <a:rPr kumimoji="0" lang="en-IN" sz="2000" b="1" i="0" u="none" strike="noStrike" kern="1200" cap="none" spc="0" normalizeH="0" baseline="0" noProof="0" dirty="0">
                <a:ln>
                  <a:noFill/>
                </a:ln>
                <a:solidFill>
                  <a:srgbClr val="1F497D"/>
                </a:solidFill>
                <a:effectLst/>
                <a:uLnTx/>
                <a:uFillTx/>
                <a:latin typeface="Poppins" panose="00000500000000000000" pitchFamily="2" charset="0"/>
                <a:ea typeface="Times New Roman" panose="02020603050405020304" pitchFamily="18" charset="0"/>
                <a:cs typeface="Poppins" panose="00000500000000000000" pitchFamily="2" charset="0"/>
              </a:rPr>
              <a:t>Social Engagement:</a:t>
            </a:r>
            <a:endParaRPr kumimoji="0" lang="en-US" altLang="en-US" sz="2000" b="1" i="0" u="none" strike="noStrike" cap="none" normalizeH="0" baseline="0" dirty="0">
              <a:ln>
                <a:noFill/>
              </a:ln>
              <a:solidFill>
                <a:schemeClr val="tx1"/>
              </a:solidFill>
              <a:effectLst/>
            </a:endParaRPr>
          </a:p>
          <a:p>
            <a:pPr marL="1257300" lvl="2" indent="-342900" eaLnBrk="0" fontAlgn="base" hangingPunct="0">
              <a:lnSpc>
                <a:spcPct val="150000"/>
              </a:lnSpc>
              <a:spcBef>
                <a:spcPct val="0"/>
              </a:spcBef>
              <a:spcAft>
                <a:spcPct val="0"/>
              </a:spcAft>
              <a:buFont typeface="Wingdings" panose="05000000000000000000" pitchFamily="2" charset="2"/>
              <a:buChar char="v"/>
            </a:pPr>
            <a:r>
              <a:rPr kumimoji="0" lang="en-US" altLang="en-US" sz="2000" b="1" i="0" u="none" strike="noStrike" cap="none" normalizeH="0" baseline="0" dirty="0">
                <a:ln>
                  <a:noFill/>
                </a:ln>
                <a:solidFill>
                  <a:schemeClr val="tx1"/>
                </a:solidFill>
                <a:effectLst/>
              </a:rPr>
              <a:t>There are limited social sharing options on the website and no social media accounts linked. </a:t>
            </a:r>
          </a:p>
          <a:p>
            <a:pPr marL="1257300" lvl="2" indent="-342900" eaLnBrk="0" fontAlgn="base" hangingPunct="0">
              <a:lnSpc>
                <a:spcPct val="150000"/>
              </a:lnSpc>
              <a:spcBef>
                <a:spcPct val="0"/>
              </a:spcBef>
              <a:spcAft>
                <a:spcPct val="0"/>
              </a:spcAft>
              <a:buFont typeface="Wingdings" panose="05000000000000000000" pitchFamily="2" charset="2"/>
              <a:buChar char="v"/>
            </a:pPr>
            <a:r>
              <a:rPr kumimoji="0" lang="en-US" altLang="en-US" sz="2000" b="1" i="0" u="none" strike="noStrike" cap="none" normalizeH="0" baseline="0" dirty="0">
                <a:ln>
                  <a:noFill/>
                </a:ln>
                <a:solidFill>
                  <a:schemeClr val="tx1"/>
                </a:solidFill>
                <a:effectLst/>
              </a:rPr>
              <a:t>No visible user-generated content, reviews, or engagement tools.</a:t>
            </a: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52874857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gradFill rotWithShape="1">
          <a:gsLst>
            <a:gs pos="0">
              <a:srgbClr val="4874B0">
                <a:alpha val="100000"/>
              </a:srgbClr>
            </a:gs>
            <a:gs pos="100000">
              <a:srgbClr val="053371">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grpSp>
        <p:nvGrpSpPr>
          <p:cNvPr id="12" name="Group 4">
            <a:extLst>
              <a:ext uri="{FF2B5EF4-FFF2-40B4-BE49-F238E27FC236}">
                <a16:creationId xmlns:a16="http://schemas.microsoft.com/office/drawing/2014/main" id="{091F545C-7737-099E-AE97-91AC94A27079}"/>
              </a:ext>
            </a:extLst>
          </p:cNvPr>
          <p:cNvGrpSpPr/>
          <p:nvPr/>
        </p:nvGrpSpPr>
        <p:grpSpPr>
          <a:xfrm>
            <a:off x="342315" y="1055077"/>
            <a:ext cx="11507372" cy="5506859"/>
            <a:chOff x="0" y="0"/>
            <a:chExt cx="2186727" cy="545838"/>
          </a:xfrm>
        </p:grpSpPr>
        <p:sp>
          <p:nvSpPr>
            <p:cNvPr id="13" name="Freeform 5">
              <a:extLst>
                <a:ext uri="{FF2B5EF4-FFF2-40B4-BE49-F238E27FC236}">
                  <a16:creationId xmlns:a16="http://schemas.microsoft.com/office/drawing/2014/main" id="{4234DC5E-CDD2-1120-5478-D6D09146D166}"/>
                </a:ext>
              </a:extLst>
            </p:cNvPr>
            <p:cNvSpPr/>
            <p:nvPr/>
          </p:nvSpPr>
          <p:spPr>
            <a:xfrm>
              <a:off x="0" y="0"/>
              <a:ext cx="2186727" cy="545838"/>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14" name="TextBox 6">
              <a:extLst>
                <a:ext uri="{FF2B5EF4-FFF2-40B4-BE49-F238E27FC236}">
                  <a16:creationId xmlns:a16="http://schemas.microsoft.com/office/drawing/2014/main" id="{AAF4EABE-DA81-62F8-48C9-83B07B189975}"/>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4" name="Freeform 4"/>
          <p:cNvSpPr/>
          <p:nvPr/>
        </p:nvSpPr>
        <p:spPr>
          <a:xfrm rot="-5400000" flipV="1">
            <a:off x="10118007" y="-835966"/>
            <a:ext cx="1813931" cy="3485863"/>
          </a:xfrm>
          <a:custGeom>
            <a:avLst/>
            <a:gdLst/>
            <a:ahLst/>
            <a:cxnLst/>
            <a:rect l="l" t="t" r="r" b="b"/>
            <a:pathLst>
              <a:path w="2720897" h="5228794">
                <a:moveTo>
                  <a:pt x="0" y="5228795"/>
                </a:moveTo>
                <a:lnTo>
                  <a:pt x="2720897" y="5228795"/>
                </a:lnTo>
                <a:lnTo>
                  <a:pt x="2720897" y="0"/>
                </a:lnTo>
                <a:lnTo>
                  <a:pt x="0" y="0"/>
                </a:lnTo>
                <a:lnTo>
                  <a:pt x="0" y="5228795"/>
                </a:lnTo>
                <a:close/>
              </a:path>
            </a:pathLst>
          </a:custGeom>
          <a:blipFill>
            <a:blip r:embed="rId2"/>
            <a:stretch>
              <a:fillRect/>
            </a:stretch>
          </a:blipFill>
        </p:spPr>
      </p:sp>
      <p:sp>
        <p:nvSpPr>
          <p:cNvPr id="7" name="Freeform 7"/>
          <p:cNvSpPr/>
          <p:nvPr/>
        </p:nvSpPr>
        <p:spPr>
          <a:xfrm rot="-5400000">
            <a:off x="260063" y="-980979"/>
            <a:ext cx="1813931" cy="3485863"/>
          </a:xfrm>
          <a:custGeom>
            <a:avLst/>
            <a:gdLst/>
            <a:ahLst/>
            <a:cxnLst/>
            <a:rect l="l" t="t" r="r" b="b"/>
            <a:pathLst>
              <a:path w="2720897" h="5228794">
                <a:moveTo>
                  <a:pt x="0" y="0"/>
                </a:moveTo>
                <a:lnTo>
                  <a:pt x="2720897" y="0"/>
                </a:lnTo>
                <a:lnTo>
                  <a:pt x="2720897" y="5228794"/>
                </a:lnTo>
                <a:lnTo>
                  <a:pt x="0" y="5228794"/>
                </a:lnTo>
                <a:lnTo>
                  <a:pt x="0" y="0"/>
                </a:lnTo>
                <a:close/>
              </a:path>
            </a:pathLst>
          </a:custGeom>
          <a:blipFill>
            <a:blip r:embed="rId2"/>
            <a:stretch>
              <a:fillRect/>
            </a:stretch>
          </a:blipFill>
        </p:spPr>
      </p:sp>
      <p:grpSp>
        <p:nvGrpSpPr>
          <p:cNvPr id="11" name="Group 4">
            <a:extLst>
              <a:ext uri="{FF2B5EF4-FFF2-40B4-BE49-F238E27FC236}">
                <a16:creationId xmlns:a16="http://schemas.microsoft.com/office/drawing/2014/main" id="{62A14F95-BD65-A44E-AE15-0C2F8972FA09}"/>
              </a:ext>
            </a:extLst>
          </p:cNvPr>
          <p:cNvGrpSpPr/>
          <p:nvPr/>
        </p:nvGrpSpPr>
        <p:grpSpPr>
          <a:xfrm>
            <a:off x="4139144" y="296063"/>
            <a:ext cx="3698454" cy="580183"/>
            <a:chOff x="0" y="0"/>
            <a:chExt cx="2186727" cy="545838"/>
          </a:xfrm>
        </p:grpSpPr>
        <p:sp>
          <p:nvSpPr>
            <p:cNvPr id="16" name="Freeform 5">
              <a:extLst>
                <a:ext uri="{FF2B5EF4-FFF2-40B4-BE49-F238E27FC236}">
                  <a16:creationId xmlns:a16="http://schemas.microsoft.com/office/drawing/2014/main" id="{51BE3763-201B-CB9C-76C2-9A5FAAC49FAA}"/>
                </a:ext>
              </a:extLst>
            </p:cNvPr>
            <p:cNvSpPr/>
            <p:nvPr/>
          </p:nvSpPr>
          <p:spPr>
            <a:xfrm>
              <a:off x="0" y="0"/>
              <a:ext cx="2186727" cy="545838"/>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18" name="TextBox 6">
              <a:extLst>
                <a:ext uri="{FF2B5EF4-FFF2-40B4-BE49-F238E27FC236}">
                  <a16:creationId xmlns:a16="http://schemas.microsoft.com/office/drawing/2014/main" id="{9FEB5FD0-4DC2-E594-666A-D855313FBD2F}"/>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9" name="TextBox 6">
            <a:extLst>
              <a:ext uri="{FF2B5EF4-FFF2-40B4-BE49-F238E27FC236}">
                <a16:creationId xmlns:a16="http://schemas.microsoft.com/office/drawing/2014/main" id="{35B9FC98-7141-E85F-BE0F-B0639B43241B}"/>
              </a:ext>
            </a:extLst>
          </p:cNvPr>
          <p:cNvSpPr txBox="1"/>
          <p:nvPr/>
        </p:nvSpPr>
        <p:spPr>
          <a:xfrm>
            <a:off x="4246773" y="329818"/>
            <a:ext cx="3485862" cy="418063"/>
          </a:xfrm>
          <a:prstGeom prst="rect">
            <a:avLst/>
          </a:prstGeom>
        </p:spPr>
        <p:txBody>
          <a:bodyPr wrap="square" lIns="0" tIns="0" rIns="0" bIns="0" rtlCol="0" anchor="t">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IN" sz="2000" b="1" i="0" u="none" strike="noStrike" kern="1200" cap="none" spc="0" normalizeH="0" baseline="0" noProof="0" dirty="0">
                <a:ln>
                  <a:noFill/>
                </a:ln>
                <a:solidFill>
                  <a:srgbClr val="1F497D"/>
                </a:solidFill>
                <a:effectLst/>
                <a:uLnTx/>
                <a:uFillTx/>
                <a:latin typeface="Poppins" panose="00000500000000000000" pitchFamily="2" charset="0"/>
                <a:ea typeface="Times New Roman" panose="02020603050405020304" pitchFamily="18" charset="0"/>
                <a:cs typeface="Poppins" panose="00000500000000000000" pitchFamily="2" charset="0"/>
              </a:rPr>
              <a:t>Digital Marketing Strategy</a:t>
            </a:r>
          </a:p>
        </p:txBody>
      </p:sp>
      <p:sp>
        <p:nvSpPr>
          <p:cNvPr id="22" name="TextBox 6">
            <a:extLst>
              <a:ext uri="{FF2B5EF4-FFF2-40B4-BE49-F238E27FC236}">
                <a16:creationId xmlns:a16="http://schemas.microsoft.com/office/drawing/2014/main" id="{412F0974-0EF5-AA3A-563A-CB2767205150}"/>
              </a:ext>
            </a:extLst>
          </p:cNvPr>
          <p:cNvSpPr txBox="1"/>
          <p:nvPr/>
        </p:nvSpPr>
        <p:spPr>
          <a:xfrm>
            <a:off x="571141" y="1121025"/>
            <a:ext cx="11049719" cy="2496196"/>
          </a:xfrm>
          <a:prstGeom prst="rect">
            <a:avLst/>
          </a:prstGeom>
        </p:spPr>
        <p:txBody>
          <a:bodyPr wrap="square" lIns="0" tIns="0" rIns="0" bIns="0" rtlCol="0" anchor="t">
            <a:spAutoFit/>
          </a:bodyPr>
          <a:lstStyle/>
          <a:p>
            <a:pPr marL="0" marR="0" lvl="0" indent="0" algn="l" defTabSz="914400" rtl="0" eaLnBrk="0" fontAlgn="base" latinLnBrk="0" hangingPunct="0">
              <a:lnSpc>
                <a:spcPct val="150000"/>
              </a:lnSpc>
              <a:spcBef>
                <a:spcPct val="0"/>
              </a:spcBef>
              <a:spcAft>
                <a:spcPct val="0"/>
              </a:spcAft>
              <a:buClrTx/>
              <a:buSzTx/>
              <a:buFontTx/>
              <a:buNone/>
              <a:tabLst/>
              <a:defRPr/>
            </a:pPr>
            <a:r>
              <a:rPr kumimoji="0" lang="en-US" sz="2000" b="1" i="0" u="none" strike="noStrike" kern="1200" cap="none" spc="0" normalizeH="0" baseline="0" noProof="0" dirty="0">
                <a:ln>
                  <a:noFill/>
                </a:ln>
                <a:solidFill>
                  <a:srgbClr val="C0504D"/>
                </a:solidFill>
                <a:effectLst/>
                <a:uLnTx/>
                <a:uFillTx/>
                <a:latin typeface="Poppins" panose="00000500000000000000" pitchFamily="2" charset="0"/>
                <a:ea typeface="Times New Roman" panose="02020603050405020304" pitchFamily="18" charset="0"/>
                <a:cs typeface="Poppins" panose="00000500000000000000" pitchFamily="2" charset="0"/>
              </a:rPr>
              <a:t>Goals:</a:t>
            </a:r>
          </a:p>
          <a:p>
            <a:pPr marL="800100" marR="0" lvl="1" indent="-342900" algn="l" defTabSz="914400" rtl="0" eaLnBrk="0" fontAlgn="base" latinLnBrk="0" hangingPunct="0">
              <a:lnSpc>
                <a:spcPct val="150000"/>
              </a:lnSpc>
              <a:spcBef>
                <a:spcPct val="0"/>
              </a:spcBef>
              <a:spcAft>
                <a:spcPct val="0"/>
              </a:spcAft>
              <a:buClrTx/>
              <a:buSzTx/>
              <a:buFont typeface="Wingdings" panose="05000000000000000000" pitchFamily="2" charset="2"/>
              <a:buChar char="v"/>
              <a:tabLst/>
              <a:defRPr/>
            </a:pPr>
            <a:r>
              <a:rPr kumimoji="0" lang="en-US" b="1" i="0" u="none" strike="noStrike" kern="1200" cap="none" spc="0" normalizeH="0" baseline="0" noProof="0" dirty="0">
                <a:ln>
                  <a:noFill/>
                </a:ln>
                <a:solidFill>
                  <a:prstClr val="black"/>
                </a:solidFill>
                <a:effectLst/>
                <a:uLnTx/>
                <a:uFillTx/>
                <a:latin typeface="Calibri"/>
                <a:ea typeface="+mn-ea"/>
                <a:cs typeface="Poppins" panose="00000500000000000000" pitchFamily="2" charset="0"/>
              </a:rPr>
              <a:t>Increase brand awareness and online visibility.</a:t>
            </a:r>
          </a:p>
          <a:p>
            <a:pPr marL="800100" marR="0" lvl="1" indent="-342900" algn="l" defTabSz="914400" rtl="0" eaLnBrk="0" fontAlgn="base" latinLnBrk="0" hangingPunct="0">
              <a:lnSpc>
                <a:spcPct val="150000"/>
              </a:lnSpc>
              <a:spcBef>
                <a:spcPct val="0"/>
              </a:spcBef>
              <a:spcAft>
                <a:spcPct val="0"/>
              </a:spcAft>
              <a:buClrTx/>
              <a:buSzTx/>
              <a:buFont typeface="Wingdings" panose="05000000000000000000" pitchFamily="2" charset="2"/>
              <a:buChar char="v"/>
              <a:tabLst/>
              <a:defRPr/>
            </a:pPr>
            <a:r>
              <a:rPr kumimoji="0" lang="en-US" b="1" i="0" u="none" strike="noStrike" kern="1200" cap="none" spc="0" normalizeH="0" baseline="0" noProof="0" dirty="0">
                <a:ln>
                  <a:noFill/>
                </a:ln>
                <a:solidFill>
                  <a:prstClr val="black"/>
                </a:solidFill>
                <a:effectLst/>
                <a:uLnTx/>
                <a:uFillTx/>
                <a:latin typeface="Calibri"/>
                <a:ea typeface="+mn-ea"/>
                <a:cs typeface="Poppins" panose="00000500000000000000" pitchFamily="2" charset="0"/>
              </a:rPr>
              <a:t>Improve website traffic &amp; SEO ranking.</a:t>
            </a:r>
          </a:p>
          <a:p>
            <a:pPr marL="800100" marR="0" lvl="1" indent="-342900" algn="l" defTabSz="914400" rtl="0" eaLnBrk="0" fontAlgn="base" latinLnBrk="0" hangingPunct="0">
              <a:lnSpc>
                <a:spcPct val="150000"/>
              </a:lnSpc>
              <a:spcBef>
                <a:spcPct val="0"/>
              </a:spcBef>
              <a:spcAft>
                <a:spcPct val="0"/>
              </a:spcAft>
              <a:buClrTx/>
              <a:buSzTx/>
              <a:buFont typeface="Wingdings" panose="05000000000000000000" pitchFamily="2" charset="2"/>
              <a:buChar char="v"/>
              <a:tabLst/>
              <a:defRPr/>
            </a:pPr>
            <a:r>
              <a:rPr kumimoji="0" lang="en-US" b="1" i="0" u="none" strike="noStrike" kern="1200" cap="none" spc="0" normalizeH="0" baseline="0" noProof="0" dirty="0">
                <a:ln>
                  <a:noFill/>
                </a:ln>
                <a:solidFill>
                  <a:prstClr val="black"/>
                </a:solidFill>
                <a:effectLst/>
                <a:uLnTx/>
                <a:uFillTx/>
                <a:latin typeface="Calibri"/>
                <a:ea typeface="+mn-ea"/>
                <a:cs typeface="Poppins" panose="00000500000000000000" pitchFamily="2" charset="0"/>
              </a:rPr>
              <a:t>Generate leads &amp; conversion for repair services.</a:t>
            </a:r>
          </a:p>
          <a:p>
            <a:pPr marL="800100" marR="0" lvl="1" indent="-342900" algn="l" defTabSz="914400" rtl="0" eaLnBrk="0" fontAlgn="base" latinLnBrk="0" hangingPunct="0">
              <a:lnSpc>
                <a:spcPct val="150000"/>
              </a:lnSpc>
              <a:spcBef>
                <a:spcPct val="0"/>
              </a:spcBef>
              <a:spcAft>
                <a:spcPct val="0"/>
              </a:spcAft>
              <a:buClrTx/>
              <a:buSzTx/>
              <a:buFont typeface="Wingdings" panose="05000000000000000000" pitchFamily="2" charset="2"/>
              <a:buChar char="v"/>
              <a:tabLst/>
              <a:defRPr/>
            </a:pPr>
            <a:r>
              <a:rPr kumimoji="0" lang="en-US" b="1" i="0" u="none" strike="noStrike" kern="1200" cap="none" spc="0" normalizeH="0" baseline="0" noProof="0" dirty="0">
                <a:ln>
                  <a:noFill/>
                </a:ln>
                <a:solidFill>
                  <a:prstClr val="black"/>
                </a:solidFill>
                <a:effectLst/>
                <a:uLnTx/>
                <a:uFillTx/>
                <a:latin typeface="Calibri"/>
                <a:ea typeface="+mn-ea"/>
                <a:cs typeface="Poppins" panose="00000500000000000000" pitchFamily="2" charset="0"/>
              </a:rPr>
              <a:t>Enhance customer engagement through social media and online reviews.</a:t>
            </a:r>
          </a:p>
          <a:p>
            <a:pPr marL="800100" marR="0" lvl="1" indent="-342900" algn="l" defTabSz="914400" rtl="0" eaLnBrk="0" fontAlgn="base" latinLnBrk="0" hangingPunct="0">
              <a:lnSpc>
                <a:spcPct val="150000"/>
              </a:lnSpc>
              <a:spcBef>
                <a:spcPct val="0"/>
              </a:spcBef>
              <a:spcAft>
                <a:spcPct val="0"/>
              </a:spcAft>
              <a:buClrTx/>
              <a:buSzTx/>
              <a:buFont typeface="Wingdings" panose="05000000000000000000" pitchFamily="2" charset="2"/>
              <a:buChar char="v"/>
              <a:tabLst/>
              <a:defRPr/>
            </a:pPr>
            <a:r>
              <a:rPr kumimoji="0" lang="en-US" b="1" i="0" u="none" strike="noStrike" kern="1200" cap="none" spc="0" normalizeH="0" baseline="0" noProof="0" dirty="0">
                <a:ln>
                  <a:noFill/>
                </a:ln>
                <a:solidFill>
                  <a:prstClr val="black"/>
                </a:solidFill>
                <a:effectLst/>
                <a:uLnTx/>
                <a:uFillTx/>
                <a:latin typeface="Calibri"/>
                <a:ea typeface="+mn-ea"/>
                <a:cs typeface="Poppins" panose="00000500000000000000" pitchFamily="2" charset="0"/>
              </a:rPr>
              <a:t>Align traditional marketing efforts (offline promotions) with digital strategies.</a:t>
            </a:r>
          </a:p>
        </p:txBody>
      </p:sp>
      <p:graphicFrame>
        <p:nvGraphicFramePr>
          <p:cNvPr id="15" name="Table 2">
            <a:extLst>
              <a:ext uri="{FF2B5EF4-FFF2-40B4-BE49-F238E27FC236}">
                <a16:creationId xmlns:a16="http://schemas.microsoft.com/office/drawing/2014/main" id="{7E529141-AEC0-8618-AF5F-F0AAA08075F6}"/>
              </a:ext>
            </a:extLst>
          </p:cNvPr>
          <p:cNvGraphicFramePr>
            <a:graphicFrameLocks noGrp="1"/>
          </p:cNvGraphicFramePr>
          <p:nvPr>
            <p:extLst>
              <p:ext uri="{D42A27DB-BD31-4B8C-83A1-F6EECF244321}">
                <p14:modId xmlns:p14="http://schemas.microsoft.com/office/powerpoint/2010/main" val="774243323"/>
              </p:ext>
            </p:extLst>
          </p:nvPr>
        </p:nvGraphicFramePr>
        <p:xfrm>
          <a:off x="1109003" y="4336831"/>
          <a:ext cx="9973994" cy="1974926"/>
        </p:xfrm>
        <a:graphic>
          <a:graphicData uri="http://schemas.openxmlformats.org/drawingml/2006/table">
            <a:tbl>
              <a:tblPr firstRow="1" bandRow="1">
                <a:tableStyleId>{5C22544A-7EE6-4342-B048-85BDC9FD1C3A}</a:tableStyleId>
              </a:tblPr>
              <a:tblGrid>
                <a:gridCol w="4135901">
                  <a:extLst>
                    <a:ext uri="{9D8B030D-6E8A-4147-A177-3AD203B41FA5}">
                      <a16:colId xmlns:a16="http://schemas.microsoft.com/office/drawing/2014/main" val="3573082084"/>
                    </a:ext>
                  </a:extLst>
                </a:gridCol>
                <a:gridCol w="5838093">
                  <a:extLst>
                    <a:ext uri="{9D8B030D-6E8A-4147-A177-3AD203B41FA5}">
                      <a16:colId xmlns:a16="http://schemas.microsoft.com/office/drawing/2014/main" val="2872410823"/>
                    </a:ext>
                  </a:extLst>
                </a:gridCol>
              </a:tblGrid>
              <a:tr h="337406">
                <a:tc>
                  <a:txBody>
                    <a:bodyPr/>
                    <a:lstStyle/>
                    <a:p>
                      <a:pPr algn="ctr"/>
                      <a:r>
                        <a:rPr lang="en-US" sz="1800" b="1" dirty="0">
                          <a:latin typeface="+mn-lt"/>
                        </a:rPr>
                        <a:t>Traditional Marketing</a:t>
                      </a:r>
                      <a:endParaRPr lang="en-IN" sz="1800" b="1" dirty="0">
                        <a:latin typeface="+mn-lt"/>
                      </a:endParaRPr>
                    </a:p>
                  </a:txBody>
                  <a:tcPr/>
                </a:tc>
                <a:tc>
                  <a:txBody>
                    <a:bodyPr/>
                    <a:lstStyle/>
                    <a:p>
                      <a:pPr algn="ctr"/>
                      <a:r>
                        <a:rPr lang="en-US" sz="1800" b="1" dirty="0">
                          <a:latin typeface="+mn-lt"/>
                        </a:rPr>
                        <a:t>Digital Marketing</a:t>
                      </a:r>
                      <a:endParaRPr lang="en-IN" sz="1800" b="1" dirty="0">
                        <a:latin typeface="+mn-lt"/>
                      </a:endParaRPr>
                    </a:p>
                  </a:txBody>
                  <a:tcPr/>
                </a:tc>
                <a:extLst>
                  <a:ext uri="{0D108BD9-81ED-4DB2-BD59-A6C34878D82A}">
                    <a16:rowId xmlns:a16="http://schemas.microsoft.com/office/drawing/2014/main" val="2929606181"/>
                  </a:ext>
                </a:extLst>
              </a:tr>
              <a:tr h="337406">
                <a:tc>
                  <a:txBody>
                    <a:bodyPr/>
                    <a:lstStyle/>
                    <a:p>
                      <a:pPr algn="ctr"/>
                      <a:r>
                        <a:rPr lang="en-US" sz="1600" b="1" dirty="0">
                          <a:latin typeface="+mn-lt"/>
                        </a:rPr>
                        <a:t>Flyers, banners, in-store promotions</a:t>
                      </a:r>
                      <a:endParaRPr lang="en-IN" sz="1600" b="1" dirty="0">
                        <a:latin typeface="+mn-lt"/>
                      </a:endParaRPr>
                    </a:p>
                  </a:txBody>
                  <a:tcPr/>
                </a:tc>
                <a:tc>
                  <a:txBody>
                    <a:bodyPr/>
                    <a:lstStyle/>
                    <a:p>
                      <a:pPr algn="ctr"/>
                      <a:r>
                        <a:rPr lang="en-US" sz="1600" b="1" dirty="0">
                          <a:latin typeface="+mn-lt"/>
                        </a:rPr>
                        <a:t>QR codes leading to service pages</a:t>
                      </a:r>
                      <a:endParaRPr lang="en-IN" sz="1600" b="1" dirty="0">
                        <a:latin typeface="+mn-lt"/>
                      </a:endParaRPr>
                    </a:p>
                  </a:txBody>
                  <a:tcPr/>
                </a:tc>
                <a:extLst>
                  <a:ext uri="{0D108BD9-81ED-4DB2-BD59-A6C34878D82A}">
                    <a16:rowId xmlns:a16="http://schemas.microsoft.com/office/drawing/2014/main" val="274185709"/>
                  </a:ext>
                </a:extLst>
              </a:tr>
              <a:tr h="596948">
                <a:tc>
                  <a:txBody>
                    <a:bodyPr/>
                    <a:lstStyle/>
                    <a:p>
                      <a:pPr algn="ctr"/>
                      <a:r>
                        <a:rPr lang="en-US" sz="1600" b="1" dirty="0">
                          <a:latin typeface="+mn-lt"/>
                        </a:rPr>
                        <a:t>TV/Radio ads</a:t>
                      </a:r>
                      <a:endParaRPr lang="en-IN" sz="1600" b="1" dirty="0">
                        <a:latin typeface="+mn-lt"/>
                      </a:endParaRPr>
                    </a:p>
                  </a:txBody>
                  <a:tcPr/>
                </a:tc>
                <a:tc>
                  <a:txBody>
                    <a:bodyPr/>
                    <a:lstStyle/>
                    <a:p>
                      <a:pPr algn="ctr"/>
                      <a:r>
                        <a:rPr lang="en-US" sz="1600" b="1" dirty="0">
                          <a:latin typeface="+mn-lt"/>
                        </a:rPr>
                        <a:t>YouTube &amp; Instagram ads targeting the same audience</a:t>
                      </a:r>
                      <a:endParaRPr lang="en-IN" sz="1600" b="1" dirty="0">
                        <a:latin typeface="+mn-lt"/>
                      </a:endParaRPr>
                    </a:p>
                  </a:txBody>
                  <a:tcPr/>
                </a:tc>
                <a:extLst>
                  <a:ext uri="{0D108BD9-81ED-4DB2-BD59-A6C34878D82A}">
                    <a16:rowId xmlns:a16="http://schemas.microsoft.com/office/drawing/2014/main" val="245549440"/>
                  </a:ext>
                </a:extLst>
              </a:tr>
              <a:tr h="337406">
                <a:tc>
                  <a:txBody>
                    <a:bodyPr/>
                    <a:lstStyle/>
                    <a:p>
                      <a:pPr algn="ctr"/>
                      <a:r>
                        <a:rPr lang="en-US" sz="1600" b="1" dirty="0">
                          <a:latin typeface="+mn-lt"/>
                        </a:rPr>
                        <a:t>Customer referral programs</a:t>
                      </a:r>
                      <a:endParaRPr lang="en-IN" sz="1600" b="1" dirty="0">
                        <a:latin typeface="+mn-lt"/>
                      </a:endParaRPr>
                    </a:p>
                  </a:txBody>
                  <a:tcPr/>
                </a:tc>
                <a:tc>
                  <a:txBody>
                    <a:bodyPr/>
                    <a:lstStyle/>
                    <a:p>
                      <a:pPr algn="ctr"/>
                      <a:r>
                        <a:rPr lang="en-US" sz="1600" b="1" dirty="0">
                          <a:latin typeface="+mn-lt"/>
                        </a:rPr>
                        <a:t>Online referral tracking and incentives</a:t>
                      </a:r>
                      <a:endParaRPr lang="en-IN" sz="1600" b="1" dirty="0">
                        <a:latin typeface="+mn-lt"/>
                      </a:endParaRPr>
                    </a:p>
                  </a:txBody>
                  <a:tcPr/>
                </a:tc>
                <a:extLst>
                  <a:ext uri="{0D108BD9-81ED-4DB2-BD59-A6C34878D82A}">
                    <a16:rowId xmlns:a16="http://schemas.microsoft.com/office/drawing/2014/main" val="4221022124"/>
                  </a:ext>
                </a:extLst>
              </a:tr>
              <a:tr h="337406">
                <a:tc>
                  <a:txBody>
                    <a:bodyPr/>
                    <a:lstStyle/>
                    <a:p>
                      <a:pPr algn="ctr"/>
                      <a:r>
                        <a:rPr lang="en-US" sz="1600" b="1" dirty="0">
                          <a:latin typeface="+mn-lt"/>
                        </a:rPr>
                        <a:t>Newspaper ads</a:t>
                      </a:r>
                      <a:endParaRPr lang="en-IN" sz="1600" b="1" dirty="0">
                        <a:latin typeface="+mn-lt"/>
                      </a:endParaRPr>
                    </a:p>
                  </a:txBody>
                  <a:tcPr/>
                </a:tc>
                <a:tc>
                  <a:txBody>
                    <a:bodyPr/>
                    <a:lstStyle/>
                    <a:p>
                      <a:pPr algn="ctr"/>
                      <a:r>
                        <a:rPr lang="en-US" sz="1600" b="1" dirty="0">
                          <a:latin typeface="+mn-lt"/>
                        </a:rPr>
                        <a:t>Blog articles and SEO to target same search intent</a:t>
                      </a:r>
                      <a:endParaRPr lang="en-IN" sz="1600" b="1" dirty="0">
                        <a:latin typeface="+mn-lt"/>
                      </a:endParaRPr>
                    </a:p>
                  </a:txBody>
                  <a:tcPr/>
                </a:tc>
                <a:extLst>
                  <a:ext uri="{0D108BD9-81ED-4DB2-BD59-A6C34878D82A}">
                    <a16:rowId xmlns:a16="http://schemas.microsoft.com/office/drawing/2014/main" val="1243854633"/>
                  </a:ext>
                </a:extLst>
              </a:tr>
            </a:tbl>
          </a:graphicData>
        </a:graphic>
      </p:graphicFrame>
      <p:sp>
        <p:nvSpPr>
          <p:cNvPr id="17" name="TextBox 6">
            <a:extLst>
              <a:ext uri="{FF2B5EF4-FFF2-40B4-BE49-F238E27FC236}">
                <a16:creationId xmlns:a16="http://schemas.microsoft.com/office/drawing/2014/main" id="{44A43290-FB28-EDF5-F0C3-4A6187BF1E10}"/>
              </a:ext>
            </a:extLst>
          </p:cNvPr>
          <p:cNvSpPr txBox="1"/>
          <p:nvPr/>
        </p:nvSpPr>
        <p:spPr>
          <a:xfrm>
            <a:off x="571141" y="3668589"/>
            <a:ext cx="5713153" cy="418063"/>
          </a:xfrm>
          <a:prstGeom prst="rect">
            <a:avLst/>
          </a:prstGeom>
        </p:spPr>
        <p:txBody>
          <a:bodyPr wrap="square" lIns="0" tIns="0" rIns="0" bIns="0" rtlCol="0" anchor="t">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IN" sz="2000" b="1" i="0" u="none" strike="noStrike" kern="1200" cap="none" spc="0" normalizeH="0" baseline="0" noProof="0" dirty="0">
                <a:ln>
                  <a:noFill/>
                </a:ln>
                <a:solidFill>
                  <a:schemeClr val="accent2"/>
                </a:solidFill>
                <a:effectLst/>
                <a:uLnTx/>
                <a:uFillTx/>
                <a:latin typeface="Poppins" panose="00000500000000000000" pitchFamily="2" charset="0"/>
                <a:ea typeface="Times New Roman" panose="02020603050405020304" pitchFamily="18" charset="0"/>
                <a:cs typeface="Poppins" panose="00000500000000000000" pitchFamily="2" charset="0"/>
              </a:rPr>
              <a:t>Traditional vs Digital Marketing Alignment</a:t>
            </a:r>
          </a:p>
        </p:txBody>
      </p:sp>
    </p:spTree>
    <p:extLst>
      <p:ext uri="{BB962C8B-B14F-4D97-AF65-F5344CB8AC3E}">
        <p14:creationId xmlns:p14="http://schemas.microsoft.com/office/powerpoint/2010/main" val="191336543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gradFill rotWithShape="1">
          <a:gsLst>
            <a:gs pos="0">
              <a:srgbClr val="4874B0">
                <a:alpha val="100000"/>
              </a:srgbClr>
            </a:gs>
            <a:gs pos="100000">
              <a:srgbClr val="053371">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grpSp>
        <p:nvGrpSpPr>
          <p:cNvPr id="12" name="Group 4">
            <a:extLst>
              <a:ext uri="{FF2B5EF4-FFF2-40B4-BE49-F238E27FC236}">
                <a16:creationId xmlns:a16="http://schemas.microsoft.com/office/drawing/2014/main" id="{091F545C-7737-099E-AE97-91AC94A27079}"/>
              </a:ext>
            </a:extLst>
          </p:cNvPr>
          <p:cNvGrpSpPr/>
          <p:nvPr/>
        </p:nvGrpSpPr>
        <p:grpSpPr>
          <a:xfrm>
            <a:off x="295423" y="926869"/>
            <a:ext cx="11507372" cy="5686908"/>
            <a:chOff x="0" y="-47625"/>
            <a:chExt cx="2186727" cy="593463"/>
          </a:xfrm>
        </p:grpSpPr>
        <p:sp>
          <p:nvSpPr>
            <p:cNvPr id="13" name="Freeform 5">
              <a:extLst>
                <a:ext uri="{FF2B5EF4-FFF2-40B4-BE49-F238E27FC236}">
                  <a16:creationId xmlns:a16="http://schemas.microsoft.com/office/drawing/2014/main" id="{4234DC5E-CDD2-1120-5478-D6D09146D166}"/>
                </a:ext>
              </a:extLst>
            </p:cNvPr>
            <p:cNvSpPr/>
            <p:nvPr/>
          </p:nvSpPr>
          <p:spPr>
            <a:xfrm>
              <a:off x="0" y="-47625"/>
              <a:ext cx="2186727" cy="593463"/>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14" name="TextBox 6">
              <a:extLst>
                <a:ext uri="{FF2B5EF4-FFF2-40B4-BE49-F238E27FC236}">
                  <a16:creationId xmlns:a16="http://schemas.microsoft.com/office/drawing/2014/main" id="{AAF4EABE-DA81-62F8-48C9-83B07B189975}"/>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4" name="Freeform 4"/>
          <p:cNvSpPr/>
          <p:nvPr/>
        </p:nvSpPr>
        <p:spPr>
          <a:xfrm rot="-5400000" flipV="1">
            <a:off x="10118007" y="-835966"/>
            <a:ext cx="1813931" cy="3485863"/>
          </a:xfrm>
          <a:custGeom>
            <a:avLst/>
            <a:gdLst/>
            <a:ahLst/>
            <a:cxnLst/>
            <a:rect l="l" t="t" r="r" b="b"/>
            <a:pathLst>
              <a:path w="2720897" h="5228794">
                <a:moveTo>
                  <a:pt x="0" y="5228795"/>
                </a:moveTo>
                <a:lnTo>
                  <a:pt x="2720897" y="5228795"/>
                </a:lnTo>
                <a:lnTo>
                  <a:pt x="2720897" y="0"/>
                </a:lnTo>
                <a:lnTo>
                  <a:pt x="0" y="0"/>
                </a:lnTo>
                <a:lnTo>
                  <a:pt x="0" y="5228795"/>
                </a:lnTo>
                <a:close/>
              </a:path>
            </a:pathLst>
          </a:custGeom>
          <a:blipFill>
            <a:blip r:embed="rId2"/>
            <a:stretch>
              <a:fillRect/>
            </a:stretch>
          </a:blipFill>
        </p:spPr>
      </p:sp>
      <p:sp>
        <p:nvSpPr>
          <p:cNvPr id="7" name="Freeform 7"/>
          <p:cNvSpPr/>
          <p:nvPr/>
        </p:nvSpPr>
        <p:spPr>
          <a:xfrm rot="-5400000">
            <a:off x="260063" y="-980979"/>
            <a:ext cx="1813931" cy="3485863"/>
          </a:xfrm>
          <a:custGeom>
            <a:avLst/>
            <a:gdLst/>
            <a:ahLst/>
            <a:cxnLst/>
            <a:rect l="l" t="t" r="r" b="b"/>
            <a:pathLst>
              <a:path w="2720897" h="5228794">
                <a:moveTo>
                  <a:pt x="0" y="0"/>
                </a:moveTo>
                <a:lnTo>
                  <a:pt x="2720897" y="0"/>
                </a:lnTo>
                <a:lnTo>
                  <a:pt x="2720897" y="5228794"/>
                </a:lnTo>
                <a:lnTo>
                  <a:pt x="0" y="5228794"/>
                </a:lnTo>
                <a:lnTo>
                  <a:pt x="0" y="0"/>
                </a:lnTo>
                <a:close/>
              </a:path>
            </a:pathLst>
          </a:custGeom>
          <a:blipFill>
            <a:blip r:embed="rId2"/>
            <a:stretch>
              <a:fillRect/>
            </a:stretch>
          </a:blipFill>
        </p:spPr>
      </p:sp>
      <p:grpSp>
        <p:nvGrpSpPr>
          <p:cNvPr id="11" name="Group 4">
            <a:extLst>
              <a:ext uri="{FF2B5EF4-FFF2-40B4-BE49-F238E27FC236}">
                <a16:creationId xmlns:a16="http://schemas.microsoft.com/office/drawing/2014/main" id="{62A14F95-BD65-A44E-AE15-0C2F8972FA09}"/>
              </a:ext>
            </a:extLst>
          </p:cNvPr>
          <p:cNvGrpSpPr/>
          <p:nvPr/>
        </p:nvGrpSpPr>
        <p:grpSpPr>
          <a:xfrm>
            <a:off x="4139144" y="244223"/>
            <a:ext cx="3698454" cy="580183"/>
            <a:chOff x="0" y="0"/>
            <a:chExt cx="2186727" cy="545838"/>
          </a:xfrm>
        </p:grpSpPr>
        <p:sp>
          <p:nvSpPr>
            <p:cNvPr id="16" name="Freeform 5">
              <a:extLst>
                <a:ext uri="{FF2B5EF4-FFF2-40B4-BE49-F238E27FC236}">
                  <a16:creationId xmlns:a16="http://schemas.microsoft.com/office/drawing/2014/main" id="{51BE3763-201B-CB9C-76C2-9A5FAAC49FAA}"/>
                </a:ext>
              </a:extLst>
            </p:cNvPr>
            <p:cNvSpPr/>
            <p:nvPr/>
          </p:nvSpPr>
          <p:spPr>
            <a:xfrm>
              <a:off x="0" y="0"/>
              <a:ext cx="2186727" cy="545838"/>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18" name="TextBox 6">
              <a:extLst>
                <a:ext uri="{FF2B5EF4-FFF2-40B4-BE49-F238E27FC236}">
                  <a16:creationId xmlns:a16="http://schemas.microsoft.com/office/drawing/2014/main" id="{9FEB5FD0-4DC2-E594-666A-D855313FBD2F}"/>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9" name="TextBox 6">
            <a:extLst>
              <a:ext uri="{FF2B5EF4-FFF2-40B4-BE49-F238E27FC236}">
                <a16:creationId xmlns:a16="http://schemas.microsoft.com/office/drawing/2014/main" id="{35B9FC98-7141-E85F-BE0F-B0639B43241B}"/>
              </a:ext>
            </a:extLst>
          </p:cNvPr>
          <p:cNvSpPr txBox="1"/>
          <p:nvPr/>
        </p:nvSpPr>
        <p:spPr>
          <a:xfrm>
            <a:off x="4246773" y="277978"/>
            <a:ext cx="3485862" cy="418063"/>
          </a:xfrm>
          <a:prstGeom prst="rect">
            <a:avLst/>
          </a:prstGeom>
        </p:spPr>
        <p:txBody>
          <a:bodyPr wrap="square" lIns="0" tIns="0" rIns="0" bIns="0" rtlCol="0" anchor="t">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IN" sz="2000" b="1" i="0" u="none" strike="noStrike" kern="1200" cap="none" spc="0" normalizeH="0" baseline="0" noProof="0" dirty="0">
                <a:ln>
                  <a:noFill/>
                </a:ln>
                <a:solidFill>
                  <a:srgbClr val="1F497D"/>
                </a:solidFill>
                <a:effectLst/>
                <a:uLnTx/>
                <a:uFillTx/>
                <a:latin typeface="Poppins" panose="00000500000000000000" pitchFamily="2" charset="0"/>
                <a:ea typeface="Times New Roman" panose="02020603050405020304" pitchFamily="18" charset="0"/>
                <a:cs typeface="Poppins" panose="00000500000000000000" pitchFamily="2" charset="0"/>
              </a:rPr>
              <a:t>Digital Marketing Strategy</a:t>
            </a:r>
          </a:p>
        </p:txBody>
      </p:sp>
      <p:sp>
        <p:nvSpPr>
          <p:cNvPr id="15" name="TextBox 6">
            <a:extLst>
              <a:ext uri="{FF2B5EF4-FFF2-40B4-BE49-F238E27FC236}">
                <a16:creationId xmlns:a16="http://schemas.microsoft.com/office/drawing/2014/main" id="{E04F147B-E826-9323-96B7-FB094EEA99E2}"/>
              </a:ext>
            </a:extLst>
          </p:cNvPr>
          <p:cNvSpPr txBox="1"/>
          <p:nvPr/>
        </p:nvSpPr>
        <p:spPr>
          <a:xfrm>
            <a:off x="457654" y="1000608"/>
            <a:ext cx="7746608" cy="417102"/>
          </a:xfrm>
          <a:prstGeom prst="rect">
            <a:avLst/>
          </a:prstGeom>
        </p:spPr>
        <p:txBody>
          <a:bodyPr wrap="square" lIns="0" tIns="0" rIns="0" bIns="0" rtlCol="0" anchor="t">
            <a:spAutoFit/>
          </a:bodyPr>
          <a:lstStyle/>
          <a:p>
            <a:pPr marL="0" marR="0" lvl="0" indent="0" algn="l" defTabSz="914400" rtl="0" eaLnBrk="0" fontAlgn="base" latinLnBrk="0" hangingPunct="0">
              <a:lnSpc>
                <a:spcPct val="150000"/>
              </a:lnSpc>
              <a:spcBef>
                <a:spcPct val="0"/>
              </a:spcBef>
              <a:spcAft>
                <a:spcPct val="0"/>
              </a:spcAft>
              <a:buClrTx/>
              <a:buSzTx/>
              <a:buFontTx/>
              <a:buNone/>
              <a:tabLst/>
              <a:defRPr/>
            </a:pPr>
            <a:r>
              <a:rPr kumimoji="0" lang="en-US" sz="2000" b="1" i="0" u="none" strike="noStrike" kern="1200" cap="none" spc="0" normalizeH="0" baseline="0" noProof="0" dirty="0">
                <a:ln>
                  <a:noFill/>
                </a:ln>
                <a:solidFill>
                  <a:srgbClr val="1F497D"/>
                </a:solidFill>
                <a:effectLst/>
                <a:uLnTx/>
                <a:uFillTx/>
                <a:latin typeface="Poppins" panose="00000500000000000000" pitchFamily="2" charset="0"/>
                <a:ea typeface="Times New Roman" panose="02020603050405020304" pitchFamily="18" charset="0"/>
                <a:cs typeface="Poppins" panose="00000500000000000000" pitchFamily="2" charset="0"/>
              </a:rPr>
              <a:t>Recommendations to improve Digital Marketing Strategy:</a:t>
            </a:r>
            <a:endParaRPr lang="en-IN" sz="2000" b="1" dirty="0">
              <a:solidFill>
                <a:prstClr val="black"/>
              </a:solidFill>
              <a:latin typeface="Calibri"/>
            </a:endParaRPr>
          </a:p>
        </p:txBody>
      </p:sp>
      <p:sp>
        <p:nvSpPr>
          <p:cNvPr id="22" name="TextBox 6">
            <a:extLst>
              <a:ext uri="{FF2B5EF4-FFF2-40B4-BE49-F238E27FC236}">
                <a16:creationId xmlns:a16="http://schemas.microsoft.com/office/drawing/2014/main" id="{412F0974-0EF5-AA3A-563A-CB2767205150}"/>
              </a:ext>
            </a:extLst>
          </p:cNvPr>
          <p:cNvSpPr txBox="1"/>
          <p:nvPr/>
        </p:nvSpPr>
        <p:spPr>
          <a:xfrm>
            <a:off x="457654" y="1437312"/>
            <a:ext cx="11345141" cy="5081519"/>
          </a:xfrm>
          <a:prstGeom prst="rect">
            <a:avLst/>
          </a:prstGeom>
        </p:spPr>
        <p:txBody>
          <a:bodyPr wrap="square" lIns="0" tIns="0" rIns="0" bIns="0" rtlCol="0" anchor="t">
            <a:spAutoFit/>
          </a:bodyPr>
          <a:lstStyle/>
          <a:p>
            <a:pPr marL="0" marR="0" lvl="0" indent="0" algn="l" defTabSz="914400" rtl="0" eaLnBrk="0" fontAlgn="base" latinLnBrk="0" hangingPunct="0">
              <a:lnSpc>
                <a:spcPct val="150000"/>
              </a:lnSpc>
              <a:spcBef>
                <a:spcPct val="0"/>
              </a:spcBef>
              <a:spcAft>
                <a:spcPct val="0"/>
              </a:spcAft>
              <a:buClrTx/>
              <a:buSzTx/>
              <a:buFontTx/>
              <a:buNone/>
              <a:tabLst/>
              <a:defRPr/>
            </a:pPr>
            <a:r>
              <a:rPr kumimoji="0" lang="en-US" sz="2000" b="1" i="0" u="none" strike="noStrike" kern="1200" cap="none" spc="0" normalizeH="0" baseline="0" noProof="0" dirty="0">
                <a:ln>
                  <a:noFill/>
                </a:ln>
                <a:solidFill>
                  <a:schemeClr val="accent2"/>
                </a:solidFill>
                <a:effectLst/>
                <a:uLnTx/>
                <a:uFillTx/>
                <a:latin typeface="Poppins" panose="00000500000000000000" pitchFamily="2" charset="0"/>
                <a:ea typeface="Times New Roman" panose="02020603050405020304" pitchFamily="18" charset="0"/>
                <a:cs typeface="Poppins" panose="00000500000000000000" pitchFamily="2" charset="0"/>
              </a:rPr>
              <a:t>SEO Improvements:</a:t>
            </a:r>
          </a:p>
          <a:p>
            <a:pPr marL="800100" lvl="1" indent="-342900" eaLnBrk="0" fontAlgn="base" hangingPunct="0">
              <a:lnSpc>
                <a:spcPct val="150000"/>
              </a:lnSpc>
              <a:spcBef>
                <a:spcPct val="0"/>
              </a:spcBef>
              <a:spcAft>
                <a:spcPct val="0"/>
              </a:spcAft>
              <a:buFont typeface="Wingdings" panose="05000000000000000000" pitchFamily="2" charset="2"/>
              <a:buChar char="v"/>
              <a:defRPr/>
            </a:pPr>
            <a:r>
              <a:rPr lang="en-US" b="1" dirty="0">
                <a:cs typeface="Poppins" panose="00000500000000000000" pitchFamily="2" charset="0"/>
              </a:rPr>
              <a:t>Implement local SEO with Google My Business (GMB) optimization.</a:t>
            </a:r>
          </a:p>
          <a:p>
            <a:pPr marL="800100" lvl="1" indent="-342900" eaLnBrk="0" fontAlgn="base" hangingPunct="0">
              <a:lnSpc>
                <a:spcPct val="150000"/>
              </a:lnSpc>
              <a:spcBef>
                <a:spcPct val="0"/>
              </a:spcBef>
              <a:spcAft>
                <a:spcPct val="0"/>
              </a:spcAft>
              <a:buFont typeface="Wingdings" panose="05000000000000000000" pitchFamily="2" charset="2"/>
              <a:buChar char="v"/>
              <a:defRPr/>
            </a:pPr>
            <a:r>
              <a:rPr lang="en-US" b="1" dirty="0">
                <a:cs typeface="Poppins" panose="00000500000000000000" pitchFamily="2" charset="0"/>
              </a:rPr>
              <a:t>Optimize meta titles, descriptions and keywords for repair-related services.</a:t>
            </a:r>
          </a:p>
          <a:p>
            <a:pPr marL="800100" lvl="1" indent="-342900" eaLnBrk="0" fontAlgn="base" hangingPunct="0">
              <a:lnSpc>
                <a:spcPct val="150000"/>
              </a:lnSpc>
              <a:spcBef>
                <a:spcPct val="0"/>
              </a:spcBef>
              <a:spcAft>
                <a:spcPct val="0"/>
              </a:spcAft>
              <a:buFont typeface="Wingdings" panose="05000000000000000000" pitchFamily="2" charset="2"/>
              <a:buChar char="v"/>
              <a:defRPr/>
            </a:pPr>
            <a:r>
              <a:rPr lang="en-US" b="1" dirty="0">
                <a:cs typeface="Poppins" panose="00000500000000000000" pitchFamily="2" charset="0"/>
              </a:rPr>
              <a:t>Add an FAQ section to target long-tail keywords.</a:t>
            </a:r>
            <a:endParaRPr lang="en-US" sz="2000" b="1" dirty="0">
              <a:latin typeface="Poppins" panose="00000500000000000000" pitchFamily="2" charset="0"/>
              <a:cs typeface="Poppins" panose="00000500000000000000" pitchFamily="2" charset="0"/>
            </a:endParaRPr>
          </a:p>
          <a:p>
            <a:pPr marL="0" marR="0" lvl="0" indent="0" algn="l" defTabSz="914400" rtl="0" eaLnBrk="0" fontAlgn="base" latinLnBrk="0" hangingPunct="0">
              <a:lnSpc>
                <a:spcPct val="150000"/>
              </a:lnSpc>
              <a:spcBef>
                <a:spcPct val="0"/>
              </a:spcBef>
              <a:spcAft>
                <a:spcPct val="0"/>
              </a:spcAft>
              <a:buClrTx/>
              <a:buSzTx/>
              <a:buFontTx/>
              <a:buNone/>
              <a:tabLst/>
              <a:defRPr/>
            </a:pPr>
            <a:r>
              <a:rPr kumimoji="0" lang="en-US" sz="2000" b="1" i="0" u="none" strike="noStrike" kern="1200" cap="none" spc="0" normalizeH="0" baseline="0" noProof="0" dirty="0">
                <a:ln>
                  <a:noFill/>
                </a:ln>
                <a:solidFill>
                  <a:schemeClr val="accent2"/>
                </a:solidFill>
                <a:effectLst/>
                <a:uLnTx/>
                <a:uFillTx/>
                <a:latin typeface="Poppins" panose="00000500000000000000" pitchFamily="2" charset="0"/>
                <a:ea typeface="Times New Roman" panose="02020603050405020304" pitchFamily="18" charset="0"/>
                <a:cs typeface="Poppins" panose="00000500000000000000" pitchFamily="2" charset="0"/>
              </a:rPr>
              <a:t>UX Enhancements:</a:t>
            </a:r>
          </a:p>
          <a:p>
            <a:pPr marL="800100" lvl="1" indent="-342900" eaLnBrk="0" fontAlgn="base" hangingPunct="0">
              <a:lnSpc>
                <a:spcPct val="150000"/>
              </a:lnSpc>
              <a:spcBef>
                <a:spcPct val="0"/>
              </a:spcBef>
              <a:spcAft>
                <a:spcPct val="0"/>
              </a:spcAft>
              <a:buFont typeface="Wingdings" panose="05000000000000000000" pitchFamily="2" charset="2"/>
              <a:buChar char="v"/>
              <a:defRPr/>
            </a:pPr>
            <a:r>
              <a:rPr lang="en-US" b="1" dirty="0">
                <a:cs typeface="Poppins" panose="00000500000000000000" pitchFamily="2" charset="0"/>
              </a:rPr>
              <a:t>Make the service request form more prominent.</a:t>
            </a:r>
          </a:p>
          <a:p>
            <a:pPr marL="800100" lvl="1" indent="-342900" eaLnBrk="0" fontAlgn="base" hangingPunct="0">
              <a:lnSpc>
                <a:spcPct val="150000"/>
              </a:lnSpc>
              <a:spcBef>
                <a:spcPct val="0"/>
              </a:spcBef>
              <a:spcAft>
                <a:spcPct val="0"/>
              </a:spcAft>
              <a:buFont typeface="Wingdings" panose="05000000000000000000" pitchFamily="2" charset="2"/>
              <a:buChar char="v"/>
              <a:defRPr/>
            </a:pPr>
            <a:r>
              <a:rPr lang="en-US" b="1" dirty="0">
                <a:cs typeface="Poppins" panose="00000500000000000000" pitchFamily="2" charset="0"/>
              </a:rPr>
              <a:t>Improve navigation to include pricing and repair timeline.</a:t>
            </a:r>
          </a:p>
          <a:p>
            <a:pPr marL="800100" lvl="1" indent="-342900" eaLnBrk="0" fontAlgn="base" hangingPunct="0">
              <a:lnSpc>
                <a:spcPct val="150000"/>
              </a:lnSpc>
              <a:spcBef>
                <a:spcPct val="0"/>
              </a:spcBef>
              <a:spcAft>
                <a:spcPct val="0"/>
              </a:spcAft>
              <a:buFont typeface="Wingdings" panose="05000000000000000000" pitchFamily="2" charset="2"/>
              <a:buChar char="v"/>
              <a:defRPr/>
            </a:pPr>
            <a:r>
              <a:rPr lang="en-US" b="1" dirty="0">
                <a:cs typeface="Poppins" panose="00000500000000000000" pitchFamily="2" charset="0"/>
              </a:rPr>
              <a:t>Implement live chat support for quick customer queries.</a:t>
            </a:r>
          </a:p>
          <a:p>
            <a:pPr marL="0" marR="0" lvl="0" indent="0" algn="l" defTabSz="914400" rtl="0" eaLnBrk="0" fontAlgn="base" latinLnBrk="0" hangingPunct="0">
              <a:lnSpc>
                <a:spcPct val="150000"/>
              </a:lnSpc>
              <a:spcBef>
                <a:spcPct val="0"/>
              </a:spcBef>
              <a:spcAft>
                <a:spcPct val="0"/>
              </a:spcAft>
              <a:buClrTx/>
              <a:buSzTx/>
              <a:buFontTx/>
              <a:buNone/>
              <a:tabLst/>
              <a:defRPr/>
            </a:pPr>
            <a:r>
              <a:rPr kumimoji="0" lang="en-US" sz="2000" b="1" i="0" u="none" strike="noStrike" kern="1200" cap="none" spc="0" normalizeH="0" baseline="0" noProof="0" dirty="0">
                <a:ln>
                  <a:noFill/>
                </a:ln>
                <a:solidFill>
                  <a:schemeClr val="accent2"/>
                </a:solidFill>
                <a:effectLst/>
                <a:uLnTx/>
                <a:uFillTx/>
                <a:latin typeface="Poppins" panose="00000500000000000000" pitchFamily="2" charset="0"/>
                <a:ea typeface="Times New Roman" panose="02020603050405020304" pitchFamily="18" charset="0"/>
                <a:cs typeface="Poppins" panose="00000500000000000000" pitchFamily="2" charset="0"/>
              </a:rPr>
              <a:t>Content Marketing Strategy:</a:t>
            </a:r>
          </a:p>
          <a:p>
            <a:pPr marL="800100" lvl="1" indent="-342900" eaLnBrk="0" fontAlgn="base" hangingPunct="0">
              <a:lnSpc>
                <a:spcPct val="150000"/>
              </a:lnSpc>
              <a:spcBef>
                <a:spcPct val="0"/>
              </a:spcBef>
              <a:spcAft>
                <a:spcPct val="0"/>
              </a:spcAft>
              <a:buFont typeface="Wingdings" panose="05000000000000000000" pitchFamily="2" charset="2"/>
              <a:buChar char="v"/>
              <a:defRPr/>
            </a:pPr>
            <a:r>
              <a:rPr lang="en-US" b="1" dirty="0">
                <a:cs typeface="Poppins" panose="00000500000000000000" pitchFamily="2" charset="0"/>
              </a:rPr>
              <a:t>Publish articles on smartphone troubleshooting, repair tips and brand comparison and include How-to guides.</a:t>
            </a:r>
          </a:p>
          <a:p>
            <a:pPr marL="800100" lvl="1" indent="-342900" eaLnBrk="0" fontAlgn="base" hangingPunct="0">
              <a:lnSpc>
                <a:spcPct val="150000"/>
              </a:lnSpc>
              <a:spcBef>
                <a:spcPct val="0"/>
              </a:spcBef>
              <a:spcAft>
                <a:spcPct val="0"/>
              </a:spcAft>
              <a:buFont typeface="Wingdings" panose="05000000000000000000" pitchFamily="2" charset="2"/>
              <a:buChar char="v"/>
              <a:defRPr/>
            </a:pPr>
            <a:r>
              <a:rPr lang="en-US" b="1" dirty="0">
                <a:cs typeface="Poppins" panose="00000500000000000000" pitchFamily="2" charset="0"/>
              </a:rPr>
              <a:t>Create short repair demonstration video for the social media accounts and share customer testimonials videos.</a:t>
            </a:r>
          </a:p>
          <a:p>
            <a:pPr marL="800100" lvl="1" indent="-342900" eaLnBrk="0" fontAlgn="base" hangingPunct="0">
              <a:lnSpc>
                <a:spcPct val="150000"/>
              </a:lnSpc>
              <a:spcBef>
                <a:spcPct val="0"/>
              </a:spcBef>
              <a:spcAft>
                <a:spcPct val="0"/>
              </a:spcAft>
              <a:buFont typeface="Wingdings" panose="05000000000000000000" pitchFamily="2" charset="2"/>
              <a:buChar char="v"/>
              <a:defRPr/>
            </a:pPr>
            <a:r>
              <a:rPr lang="en-US" b="1" dirty="0">
                <a:cs typeface="Poppins" panose="00000500000000000000" pitchFamily="2" charset="0"/>
              </a:rPr>
              <a:t>Post before/after repair images, customer stories and offers.</a:t>
            </a:r>
          </a:p>
        </p:txBody>
      </p:sp>
    </p:spTree>
    <p:extLst>
      <p:ext uri="{BB962C8B-B14F-4D97-AF65-F5344CB8AC3E}">
        <p14:creationId xmlns:p14="http://schemas.microsoft.com/office/powerpoint/2010/main" val="19341795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gradFill rotWithShape="1">
          <a:gsLst>
            <a:gs pos="0">
              <a:srgbClr val="4874B0">
                <a:alpha val="100000"/>
              </a:srgbClr>
            </a:gs>
            <a:gs pos="100000">
              <a:srgbClr val="053371">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grpSp>
        <p:nvGrpSpPr>
          <p:cNvPr id="12" name="Group 4">
            <a:extLst>
              <a:ext uri="{FF2B5EF4-FFF2-40B4-BE49-F238E27FC236}">
                <a16:creationId xmlns:a16="http://schemas.microsoft.com/office/drawing/2014/main" id="{091F545C-7737-099E-AE97-91AC94A27079}"/>
              </a:ext>
            </a:extLst>
          </p:cNvPr>
          <p:cNvGrpSpPr/>
          <p:nvPr/>
        </p:nvGrpSpPr>
        <p:grpSpPr>
          <a:xfrm>
            <a:off x="295423" y="926869"/>
            <a:ext cx="11507372" cy="5684946"/>
            <a:chOff x="0" y="-47625"/>
            <a:chExt cx="2186727" cy="593463"/>
          </a:xfrm>
        </p:grpSpPr>
        <p:sp>
          <p:nvSpPr>
            <p:cNvPr id="13" name="Freeform 5">
              <a:extLst>
                <a:ext uri="{FF2B5EF4-FFF2-40B4-BE49-F238E27FC236}">
                  <a16:creationId xmlns:a16="http://schemas.microsoft.com/office/drawing/2014/main" id="{4234DC5E-CDD2-1120-5478-D6D09146D166}"/>
                </a:ext>
              </a:extLst>
            </p:cNvPr>
            <p:cNvSpPr/>
            <p:nvPr/>
          </p:nvSpPr>
          <p:spPr>
            <a:xfrm>
              <a:off x="0" y="-47625"/>
              <a:ext cx="2186727" cy="593463"/>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14" name="TextBox 6">
              <a:extLst>
                <a:ext uri="{FF2B5EF4-FFF2-40B4-BE49-F238E27FC236}">
                  <a16:creationId xmlns:a16="http://schemas.microsoft.com/office/drawing/2014/main" id="{AAF4EABE-DA81-62F8-48C9-83B07B189975}"/>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4" name="Freeform 4"/>
          <p:cNvSpPr/>
          <p:nvPr/>
        </p:nvSpPr>
        <p:spPr>
          <a:xfrm rot="-5400000" flipV="1">
            <a:off x="10118007" y="-835966"/>
            <a:ext cx="1813931" cy="3485863"/>
          </a:xfrm>
          <a:custGeom>
            <a:avLst/>
            <a:gdLst/>
            <a:ahLst/>
            <a:cxnLst/>
            <a:rect l="l" t="t" r="r" b="b"/>
            <a:pathLst>
              <a:path w="2720897" h="5228794">
                <a:moveTo>
                  <a:pt x="0" y="5228795"/>
                </a:moveTo>
                <a:lnTo>
                  <a:pt x="2720897" y="5228795"/>
                </a:lnTo>
                <a:lnTo>
                  <a:pt x="2720897" y="0"/>
                </a:lnTo>
                <a:lnTo>
                  <a:pt x="0" y="0"/>
                </a:lnTo>
                <a:lnTo>
                  <a:pt x="0" y="5228795"/>
                </a:lnTo>
                <a:close/>
              </a:path>
            </a:pathLst>
          </a:custGeom>
          <a:blipFill>
            <a:blip r:embed="rId2"/>
            <a:stretch>
              <a:fillRect/>
            </a:stretch>
          </a:blipFill>
        </p:spPr>
      </p:sp>
      <p:sp>
        <p:nvSpPr>
          <p:cNvPr id="7" name="Freeform 7"/>
          <p:cNvSpPr/>
          <p:nvPr/>
        </p:nvSpPr>
        <p:spPr>
          <a:xfrm rot="-5400000">
            <a:off x="260063" y="-980979"/>
            <a:ext cx="1813931" cy="3485863"/>
          </a:xfrm>
          <a:custGeom>
            <a:avLst/>
            <a:gdLst/>
            <a:ahLst/>
            <a:cxnLst/>
            <a:rect l="l" t="t" r="r" b="b"/>
            <a:pathLst>
              <a:path w="2720897" h="5228794">
                <a:moveTo>
                  <a:pt x="0" y="0"/>
                </a:moveTo>
                <a:lnTo>
                  <a:pt x="2720897" y="0"/>
                </a:lnTo>
                <a:lnTo>
                  <a:pt x="2720897" y="5228794"/>
                </a:lnTo>
                <a:lnTo>
                  <a:pt x="0" y="5228794"/>
                </a:lnTo>
                <a:lnTo>
                  <a:pt x="0" y="0"/>
                </a:lnTo>
                <a:close/>
              </a:path>
            </a:pathLst>
          </a:custGeom>
          <a:blipFill>
            <a:blip r:embed="rId2"/>
            <a:stretch>
              <a:fillRect/>
            </a:stretch>
          </a:blipFill>
        </p:spPr>
      </p:sp>
      <p:grpSp>
        <p:nvGrpSpPr>
          <p:cNvPr id="11" name="Group 4">
            <a:extLst>
              <a:ext uri="{FF2B5EF4-FFF2-40B4-BE49-F238E27FC236}">
                <a16:creationId xmlns:a16="http://schemas.microsoft.com/office/drawing/2014/main" id="{62A14F95-BD65-A44E-AE15-0C2F8972FA09}"/>
              </a:ext>
            </a:extLst>
          </p:cNvPr>
          <p:cNvGrpSpPr/>
          <p:nvPr/>
        </p:nvGrpSpPr>
        <p:grpSpPr>
          <a:xfrm>
            <a:off x="4139144" y="244223"/>
            <a:ext cx="3698454" cy="580183"/>
            <a:chOff x="0" y="0"/>
            <a:chExt cx="2186727" cy="545838"/>
          </a:xfrm>
        </p:grpSpPr>
        <p:sp>
          <p:nvSpPr>
            <p:cNvPr id="16" name="Freeform 5">
              <a:extLst>
                <a:ext uri="{FF2B5EF4-FFF2-40B4-BE49-F238E27FC236}">
                  <a16:creationId xmlns:a16="http://schemas.microsoft.com/office/drawing/2014/main" id="{51BE3763-201B-CB9C-76C2-9A5FAAC49FAA}"/>
                </a:ext>
              </a:extLst>
            </p:cNvPr>
            <p:cNvSpPr/>
            <p:nvPr/>
          </p:nvSpPr>
          <p:spPr>
            <a:xfrm>
              <a:off x="0" y="0"/>
              <a:ext cx="2186727" cy="545838"/>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18" name="TextBox 6">
              <a:extLst>
                <a:ext uri="{FF2B5EF4-FFF2-40B4-BE49-F238E27FC236}">
                  <a16:creationId xmlns:a16="http://schemas.microsoft.com/office/drawing/2014/main" id="{9FEB5FD0-4DC2-E594-666A-D855313FBD2F}"/>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9" name="TextBox 6">
            <a:extLst>
              <a:ext uri="{FF2B5EF4-FFF2-40B4-BE49-F238E27FC236}">
                <a16:creationId xmlns:a16="http://schemas.microsoft.com/office/drawing/2014/main" id="{35B9FC98-7141-E85F-BE0F-B0639B43241B}"/>
              </a:ext>
            </a:extLst>
          </p:cNvPr>
          <p:cNvSpPr txBox="1"/>
          <p:nvPr/>
        </p:nvSpPr>
        <p:spPr>
          <a:xfrm>
            <a:off x="4246773" y="277978"/>
            <a:ext cx="3485862" cy="418063"/>
          </a:xfrm>
          <a:prstGeom prst="rect">
            <a:avLst/>
          </a:prstGeom>
        </p:spPr>
        <p:txBody>
          <a:bodyPr wrap="square" lIns="0" tIns="0" rIns="0" bIns="0" rtlCol="0" anchor="t">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IN" sz="2000" b="1" i="0" u="none" strike="noStrike" kern="1200" cap="none" spc="0" normalizeH="0" baseline="0" noProof="0" dirty="0">
                <a:ln>
                  <a:noFill/>
                </a:ln>
                <a:solidFill>
                  <a:srgbClr val="1F497D"/>
                </a:solidFill>
                <a:effectLst/>
                <a:uLnTx/>
                <a:uFillTx/>
                <a:latin typeface="Poppins" panose="00000500000000000000" pitchFamily="2" charset="0"/>
                <a:ea typeface="Times New Roman" panose="02020603050405020304" pitchFamily="18" charset="0"/>
                <a:cs typeface="Poppins" panose="00000500000000000000" pitchFamily="2" charset="0"/>
              </a:rPr>
              <a:t>Digital Marketing Strategy</a:t>
            </a:r>
          </a:p>
        </p:txBody>
      </p:sp>
      <p:sp>
        <p:nvSpPr>
          <p:cNvPr id="15" name="TextBox 6">
            <a:extLst>
              <a:ext uri="{FF2B5EF4-FFF2-40B4-BE49-F238E27FC236}">
                <a16:creationId xmlns:a16="http://schemas.microsoft.com/office/drawing/2014/main" id="{E04F147B-E826-9323-96B7-FB094EEA99E2}"/>
              </a:ext>
            </a:extLst>
          </p:cNvPr>
          <p:cNvSpPr txBox="1"/>
          <p:nvPr/>
        </p:nvSpPr>
        <p:spPr>
          <a:xfrm>
            <a:off x="457654" y="1000608"/>
            <a:ext cx="7746608" cy="417102"/>
          </a:xfrm>
          <a:prstGeom prst="rect">
            <a:avLst/>
          </a:prstGeom>
        </p:spPr>
        <p:txBody>
          <a:bodyPr wrap="square" lIns="0" tIns="0" rIns="0" bIns="0" rtlCol="0" anchor="t">
            <a:spAutoFit/>
          </a:bodyPr>
          <a:lstStyle/>
          <a:p>
            <a:pPr marL="0" marR="0" lvl="0" indent="0" algn="l" defTabSz="914400" rtl="0" eaLnBrk="0" fontAlgn="base" latinLnBrk="0" hangingPunct="0">
              <a:lnSpc>
                <a:spcPct val="150000"/>
              </a:lnSpc>
              <a:spcBef>
                <a:spcPct val="0"/>
              </a:spcBef>
              <a:spcAft>
                <a:spcPct val="0"/>
              </a:spcAft>
              <a:buClrTx/>
              <a:buSzTx/>
              <a:buFontTx/>
              <a:buNone/>
              <a:tabLst/>
              <a:defRPr/>
            </a:pPr>
            <a:r>
              <a:rPr kumimoji="0" lang="en-US" sz="2000" b="1" i="0" u="none" strike="noStrike" kern="1200" cap="none" spc="0" normalizeH="0" baseline="0" noProof="0" dirty="0">
                <a:ln>
                  <a:noFill/>
                </a:ln>
                <a:solidFill>
                  <a:srgbClr val="1F497D"/>
                </a:solidFill>
                <a:effectLst/>
                <a:uLnTx/>
                <a:uFillTx/>
                <a:latin typeface="Poppins" panose="00000500000000000000" pitchFamily="2" charset="0"/>
                <a:ea typeface="Times New Roman" panose="02020603050405020304" pitchFamily="18" charset="0"/>
                <a:cs typeface="Poppins" panose="00000500000000000000" pitchFamily="2" charset="0"/>
              </a:rPr>
              <a:t>Recommendations to improve Digital Marketing Strategy:</a:t>
            </a:r>
            <a:endParaRPr kumimoji="0" lang="en-IN" sz="2000" b="1" i="0" u="none" strike="noStrike" kern="1200" cap="none" spc="0" normalizeH="0" baseline="0" noProof="0" dirty="0">
              <a:ln>
                <a:noFill/>
              </a:ln>
              <a:solidFill>
                <a:prstClr val="black"/>
              </a:solidFill>
              <a:effectLst/>
              <a:uLnTx/>
              <a:uFillTx/>
              <a:latin typeface="Calibri"/>
              <a:ea typeface="+mn-ea"/>
              <a:cs typeface="+mn-cs"/>
            </a:endParaRPr>
          </a:p>
        </p:txBody>
      </p:sp>
      <p:sp>
        <p:nvSpPr>
          <p:cNvPr id="22" name="TextBox 6">
            <a:extLst>
              <a:ext uri="{FF2B5EF4-FFF2-40B4-BE49-F238E27FC236}">
                <a16:creationId xmlns:a16="http://schemas.microsoft.com/office/drawing/2014/main" id="{412F0974-0EF5-AA3A-563A-CB2767205150}"/>
              </a:ext>
            </a:extLst>
          </p:cNvPr>
          <p:cNvSpPr txBox="1"/>
          <p:nvPr/>
        </p:nvSpPr>
        <p:spPr>
          <a:xfrm>
            <a:off x="457654" y="1437312"/>
            <a:ext cx="11345141" cy="5081519"/>
          </a:xfrm>
          <a:prstGeom prst="rect">
            <a:avLst/>
          </a:prstGeom>
        </p:spPr>
        <p:txBody>
          <a:bodyPr wrap="square" lIns="0" tIns="0" rIns="0" bIns="0" rtlCol="0" anchor="t">
            <a:spAutoFit/>
          </a:bodyPr>
          <a:lstStyle/>
          <a:p>
            <a:pPr marL="0" marR="0" lvl="0" indent="0" algn="l" defTabSz="914400" rtl="0" eaLnBrk="0" fontAlgn="base" latinLnBrk="0" hangingPunct="0">
              <a:lnSpc>
                <a:spcPct val="150000"/>
              </a:lnSpc>
              <a:spcBef>
                <a:spcPct val="0"/>
              </a:spcBef>
              <a:spcAft>
                <a:spcPct val="0"/>
              </a:spcAft>
              <a:buClrTx/>
              <a:buSzTx/>
              <a:buFontTx/>
              <a:buNone/>
              <a:tabLst/>
              <a:defRPr/>
            </a:pPr>
            <a:r>
              <a:rPr kumimoji="0" lang="en-US" sz="2000" b="1" i="0" u="none" strike="noStrike" kern="1200" cap="none" spc="0" normalizeH="0" baseline="0" noProof="0" dirty="0">
                <a:ln>
                  <a:noFill/>
                </a:ln>
                <a:solidFill>
                  <a:srgbClr val="C0504D"/>
                </a:solidFill>
                <a:effectLst/>
                <a:uLnTx/>
                <a:uFillTx/>
                <a:latin typeface="Poppins" panose="00000500000000000000" pitchFamily="2" charset="0"/>
                <a:ea typeface="Times New Roman" panose="02020603050405020304" pitchFamily="18" charset="0"/>
                <a:cs typeface="Poppins" panose="00000500000000000000" pitchFamily="2" charset="0"/>
              </a:rPr>
              <a:t>Paid advertising:</a:t>
            </a:r>
          </a:p>
          <a:p>
            <a:pPr marL="800100" marR="0" lvl="1" indent="-342900" algn="l" defTabSz="914400" rtl="0" eaLnBrk="0" fontAlgn="base" latinLnBrk="0" hangingPunct="0">
              <a:lnSpc>
                <a:spcPct val="150000"/>
              </a:lnSpc>
              <a:spcBef>
                <a:spcPct val="0"/>
              </a:spcBef>
              <a:spcAft>
                <a:spcPct val="0"/>
              </a:spcAft>
              <a:buClrTx/>
              <a:buSzTx/>
              <a:buFont typeface="Wingdings" panose="05000000000000000000" pitchFamily="2" charset="2"/>
              <a:buChar char="v"/>
              <a:tabLst/>
              <a:defRPr/>
            </a:pPr>
            <a:r>
              <a:rPr kumimoji="0" lang="en-US" sz="1800" b="1" i="0" u="none" strike="noStrike" kern="1200" cap="none" spc="0" normalizeH="0" baseline="0" noProof="0" dirty="0">
                <a:ln>
                  <a:noFill/>
                </a:ln>
                <a:solidFill>
                  <a:prstClr val="black"/>
                </a:solidFill>
                <a:effectLst/>
                <a:uLnTx/>
                <a:uFillTx/>
                <a:latin typeface="Calibri"/>
                <a:ea typeface="+mn-ea"/>
                <a:cs typeface="Poppins" panose="00000500000000000000" pitchFamily="2" charset="0"/>
              </a:rPr>
              <a:t>Run search ads for high-intent keywords through Google Ads.</a:t>
            </a:r>
          </a:p>
          <a:p>
            <a:pPr marL="800100" marR="0" lvl="1" indent="-342900" algn="l" defTabSz="914400" rtl="0" eaLnBrk="0" fontAlgn="base" latinLnBrk="0" hangingPunct="0">
              <a:lnSpc>
                <a:spcPct val="150000"/>
              </a:lnSpc>
              <a:spcBef>
                <a:spcPct val="0"/>
              </a:spcBef>
              <a:spcAft>
                <a:spcPct val="0"/>
              </a:spcAft>
              <a:buClrTx/>
              <a:buSzTx/>
              <a:buFont typeface="Wingdings" panose="05000000000000000000" pitchFamily="2" charset="2"/>
              <a:buChar char="v"/>
              <a:tabLst/>
              <a:defRPr/>
            </a:pPr>
            <a:r>
              <a:rPr lang="en-US" b="1" dirty="0">
                <a:solidFill>
                  <a:prstClr val="black"/>
                </a:solidFill>
                <a:latin typeface="Calibri"/>
                <a:cs typeface="Poppins" panose="00000500000000000000" pitchFamily="2" charset="0"/>
              </a:rPr>
              <a:t>Target audiences looking for repair-related content through YouTube Ads.</a:t>
            </a:r>
            <a:endParaRPr kumimoji="0" lang="en-US" sz="2000" b="1"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a:p>
            <a:pPr marL="0" marR="0" lvl="0" indent="0" algn="l" defTabSz="914400" rtl="0" eaLnBrk="0" fontAlgn="base" latinLnBrk="0" hangingPunct="0">
              <a:lnSpc>
                <a:spcPct val="150000"/>
              </a:lnSpc>
              <a:spcBef>
                <a:spcPct val="0"/>
              </a:spcBef>
              <a:spcAft>
                <a:spcPct val="0"/>
              </a:spcAft>
              <a:buClrTx/>
              <a:buSzTx/>
              <a:buFontTx/>
              <a:buNone/>
              <a:tabLst/>
              <a:defRPr/>
            </a:pPr>
            <a:r>
              <a:rPr kumimoji="0" lang="en-US" sz="2000" b="1" i="0" u="none" strike="noStrike" kern="1200" cap="none" spc="0" normalizeH="0" baseline="0" noProof="0" dirty="0">
                <a:ln>
                  <a:noFill/>
                </a:ln>
                <a:solidFill>
                  <a:srgbClr val="C0504D"/>
                </a:solidFill>
                <a:effectLst/>
                <a:uLnTx/>
                <a:uFillTx/>
                <a:latin typeface="Poppins" panose="00000500000000000000" pitchFamily="2" charset="0"/>
                <a:ea typeface="Times New Roman" panose="02020603050405020304" pitchFamily="18" charset="0"/>
                <a:cs typeface="Poppins" panose="00000500000000000000" pitchFamily="2" charset="0"/>
              </a:rPr>
              <a:t>Local Marketing &amp; Reputation Management:</a:t>
            </a:r>
          </a:p>
          <a:p>
            <a:pPr marL="800100" marR="0" lvl="1" indent="-342900" algn="l" defTabSz="914400" rtl="0" eaLnBrk="0" fontAlgn="base" latinLnBrk="0" hangingPunct="0">
              <a:lnSpc>
                <a:spcPct val="150000"/>
              </a:lnSpc>
              <a:spcBef>
                <a:spcPct val="0"/>
              </a:spcBef>
              <a:spcAft>
                <a:spcPct val="0"/>
              </a:spcAft>
              <a:buClrTx/>
              <a:buSzTx/>
              <a:buFont typeface="Wingdings" panose="05000000000000000000" pitchFamily="2" charset="2"/>
              <a:buChar char="v"/>
              <a:tabLst/>
              <a:defRPr/>
            </a:pPr>
            <a:r>
              <a:rPr kumimoji="0" lang="en-US" sz="1800" b="1" i="0" u="none" strike="noStrike" kern="1200" cap="none" spc="0" normalizeH="0" baseline="0" noProof="0" dirty="0">
                <a:ln>
                  <a:noFill/>
                </a:ln>
                <a:solidFill>
                  <a:prstClr val="black"/>
                </a:solidFill>
                <a:effectLst/>
                <a:uLnTx/>
                <a:uFillTx/>
                <a:latin typeface="Calibri"/>
                <a:ea typeface="+mn-ea"/>
                <a:cs typeface="Poppins" panose="00000500000000000000" pitchFamily="2" charset="0"/>
              </a:rPr>
              <a:t>Optimize GMB for better visibility in local searches and run geo-targeted ads focusing customers in Chennai.</a:t>
            </a:r>
          </a:p>
          <a:p>
            <a:pPr marL="800100" marR="0" lvl="1" indent="-342900" algn="l" defTabSz="914400" rtl="0" eaLnBrk="0" fontAlgn="base" latinLnBrk="0" hangingPunct="0">
              <a:lnSpc>
                <a:spcPct val="150000"/>
              </a:lnSpc>
              <a:spcBef>
                <a:spcPct val="0"/>
              </a:spcBef>
              <a:spcAft>
                <a:spcPct val="0"/>
              </a:spcAft>
              <a:buClrTx/>
              <a:buSzTx/>
              <a:buFont typeface="Wingdings" panose="05000000000000000000" pitchFamily="2" charset="2"/>
              <a:buChar char="v"/>
              <a:tabLst/>
              <a:defRPr/>
            </a:pPr>
            <a:r>
              <a:rPr kumimoji="0" lang="en-US" sz="1800" b="1" i="0" u="none" strike="noStrike" kern="1200" cap="none" spc="0" normalizeH="0" baseline="0" noProof="0" dirty="0">
                <a:ln>
                  <a:noFill/>
                </a:ln>
                <a:solidFill>
                  <a:prstClr val="black"/>
                </a:solidFill>
                <a:effectLst/>
                <a:uLnTx/>
                <a:uFillTx/>
                <a:latin typeface="Calibri"/>
                <a:ea typeface="+mn-ea"/>
                <a:cs typeface="Poppins" panose="00000500000000000000" pitchFamily="2" charset="0"/>
              </a:rPr>
              <a:t>Encourage customers to leave Google &amp; Facebook reviews.</a:t>
            </a:r>
          </a:p>
          <a:p>
            <a:pPr marL="800100" marR="0" lvl="1" indent="-342900" algn="l" defTabSz="914400" rtl="0" eaLnBrk="0" fontAlgn="base" latinLnBrk="0" hangingPunct="0">
              <a:lnSpc>
                <a:spcPct val="150000"/>
              </a:lnSpc>
              <a:spcBef>
                <a:spcPct val="0"/>
              </a:spcBef>
              <a:spcAft>
                <a:spcPct val="0"/>
              </a:spcAft>
              <a:buClrTx/>
              <a:buSzTx/>
              <a:buFont typeface="Wingdings" panose="05000000000000000000" pitchFamily="2" charset="2"/>
              <a:buChar char="v"/>
              <a:tabLst/>
              <a:defRPr/>
            </a:pPr>
            <a:r>
              <a:rPr lang="en-US" b="1" dirty="0">
                <a:solidFill>
                  <a:prstClr val="black"/>
                </a:solidFill>
                <a:latin typeface="Calibri"/>
                <a:cs typeface="Poppins" panose="00000500000000000000" pitchFamily="2" charset="0"/>
              </a:rPr>
              <a:t>Respond to customer inquiries and complaints on all platforms.</a:t>
            </a:r>
            <a:endParaRPr kumimoji="0" lang="en-US" sz="1800" b="1" i="0" u="none" strike="noStrike" kern="1200" cap="none" spc="0" normalizeH="0" baseline="0" noProof="0" dirty="0">
              <a:ln>
                <a:noFill/>
              </a:ln>
              <a:solidFill>
                <a:prstClr val="black"/>
              </a:solidFill>
              <a:effectLst/>
              <a:uLnTx/>
              <a:uFillTx/>
              <a:latin typeface="Calibri"/>
              <a:ea typeface="+mn-ea"/>
              <a:cs typeface="Poppins" panose="00000500000000000000" pitchFamily="2" charset="0"/>
            </a:endParaRPr>
          </a:p>
          <a:p>
            <a:pPr marL="0" marR="0" lvl="0" indent="0" algn="l" defTabSz="914400" rtl="0" eaLnBrk="0" fontAlgn="base" latinLnBrk="0" hangingPunct="0">
              <a:lnSpc>
                <a:spcPct val="150000"/>
              </a:lnSpc>
              <a:spcBef>
                <a:spcPct val="0"/>
              </a:spcBef>
              <a:spcAft>
                <a:spcPct val="0"/>
              </a:spcAft>
              <a:buClrTx/>
              <a:buSzTx/>
              <a:buFontTx/>
              <a:buNone/>
              <a:tabLst/>
              <a:defRPr/>
            </a:pPr>
            <a:r>
              <a:rPr kumimoji="0" lang="en-US" sz="2000" b="1" i="0" u="none" strike="noStrike" kern="1200" cap="none" spc="0" normalizeH="0" baseline="0" noProof="0" dirty="0">
                <a:ln>
                  <a:noFill/>
                </a:ln>
                <a:solidFill>
                  <a:srgbClr val="C0504D"/>
                </a:solidFill>
                <a:effectLst/>
                <a:uLnTx/>
                <a:uFillTx/>
                <a:latin typeface="Poppins" panose="00000500000000000000" pitchFamily="2" charset="0"/>
                <a:ea typeface="Times New Roman" panose="02020603050405020304" pitchFamily="18" charset="0"/>
                <a:cs typeface="Poppins" panose="00000500000000000000" pitchFamily="2" charset="0"/>
              </a:rPr>
              <a:t>Performance Tracking &amp; Analytics:</a:t>
            </a:r>
          </a:p>
          <a:p>
            <a:pPr marL="800100" marR="0" lvl="1" indent="-342900" algn="l" defTabSz="914400" rtl="0" eaLnBrk="0" fontAlgn="base" latinLnBrk="0" hangingPunct="0">
              <a:lnSpc>
                <a:spcPct val="150000"/>
              </a:lnSpc>
              <a:spcBef>
                <a:spcPct val="0"/>
              </a:spcBef>
              <a:spcAft>
                <a:spcPct val="0"/>
              </a:spcAft>
              <a:buClrTx/>
              <a:buSzTx/>
              <a:buFont typeface="Wingdings" panose="05000000000000000000" pitchFamily="2" charset="2"/>
              <a:buChar char="v"/>
              <a:tabLst/>
              <a:defRPr/>
            </a:pPr>
            <a:r>
              <a:rPr kumimoji="0" lang="en-US" sz="1800" b="1" i="0" u="none" strike="noStrike" kern="1200" cap="none" spc="0" normalizeH="0" baseline="0" noProof="0" dirty="0">
                <a:ln>
                  <a:noFill/>
                </a:ln>
                <a:solidFill>
                  <a:prstClr val="black"/>
                </a:solidFill>
                <a:effectLst/>
                <a:uLnTx/>
                <a:uFillTx/>
                <a:latin typeface="Calibri"/>
                <a:ea typeface="+mn-ea"/>
                <a:cs typeface="Poppins" panose="00000500000000000000" pitchFamily="2" charset="0"/>
              </a:rPr>
              <a:t>Use Google analytics to track website traffic &amp; conversions.</a:t>
            </a:r>
          </a:p>
          <a:p>
            <a:pPr marL="800100" marR="0" lvl="1" indent="-342900" algn="l" defTabSz="914400" rtl="0" eaLnBrk="0" fontAlgn="base" latinLnBrk="0" hangingPunct="0">
              <a:lnSpc>
                <a:spcPct val="150000"/>
              </a:lnSpc>
              <a:spcBef>
                <a:spcPct val="0"/>
              </a:spcBef>
              <a:spcAft>
                <a:spcPct val="0"/>
              </a:spcAft>
              <a:buClrTx/>
              <a:buSzTx/>
              <a:buFont typeface="Wingdings" panose="05000000000000000000" pitchFamily="2" charset="2"/>
              <a:buChar char="v"/>
              <a:tabLst/>
              <a:defRPr/>
            </a:pPr>
            <a:r>
              <a:rPr lang="en-US" b="1" dirty="0">
                <a:solidFill>
                  <a:prstClr val="black"/>
                </a:solidFill>
                <a:latin typeface="Calibri"/>
                <a:cs typeface="Poppins" panose="00000500000000000000" pitchFamily="2" charset="0"/>
              </a:rPr>
              <a:t>Monitor SEO rankings using tools like </a:t>
            </a:r>
            <a:r>
              <a:rPr lang="en-US" b="1" dirty="0" err="1">
                <a:solidFill>
                  <a:prstClr val="black"/>
                </a:solidFill>
                <a:latin typeface="Calibri"/>
                <a:cs typeface="Poppins" panose="00000500000000000000" pitchFamily="2" charset="0"/>
              </a:rPr>
              <a:t>Ahrefs</a:t>
            </a:r>
            <a:r>
              <a:rPr lang="en-US" b="1" dirty="0">
                <a:solidFill>
                  <a:prstClr val="black"/>
                </a:solidFill>
                <a:latin typeface="Calibri"/>
                <a:cs typeface="Poppins" panose="00000500000000000000" pitchFamily="2" charset="0"/>
              </a:rPr>
              <a:t> or SEMrush.</a:t>
            </a:r>
          </a:p>
          <a:p>
            <a:pPr marL="800100" marR="0" lvl="1" indent="-342900" algn="l" defTabSz="914400" rtl="0" eaLnBrk="0" fontAlgn="base" latinLnBrk="0" hangingPunct="0">
              <a:lnSpc>
                <a:spcPct val="150000"/>
              </a:lnSpc>
              <a:spcBef>
                <a:spcPct val="0"/>
              </a:spcBef>
              <a:spcAft>
                <a:spcPct val="0"/>
              </a:spcAft>
              <a:buClrTx/>
              <a:buSzTx/>
              <a:buFont typeface="Wingdings" panose="05000000000000000000" pitchFamily="2" charset="2"/>
              <a:buChar char="v"/>
              <a:tabLst/>
              <a:defRPr/>
            </a:pPr>
            <a:r>
              <a:rPr lang="en-US" b="1" dirty="0">
                <a:solidFill>
                  <a:prstClr val="black"/>
                </a:solidFill>
                <a:latin typeface="Calibri"/>
                <a:cs typeface="Poppins" panose="00000500000000000000" pitchFamily="2" charset="0"/>
              </a:rPr>
              <a:t>Measure social media engagement with insights from Facebook, Instagram and YouTube.</a:t>
            </a:r>
          </a:p>
          <a:p>
            <a:pPr marL="800100" marR="0" lvl="1" indent="-342900" algn="l" defTabSz="914400" rtl="0" eaLnBrk="0" fontAlgn="base" latinLnBrk="0" hangingPunct="0">
              <a:lnSpc>
                <a:spcPct val="150000"/>
              </a:lnSpc>
              <a:spcBef>
                <a:spcPct val="0"/>
              </a:spcBef>
              <a:spcAft>
                <a:spcPct val="0"/>
              </a:spcAft>
              <a:buClrTx/>
              <a:buSzTx/>
              <a:buFont typeface="Wingdings" panose="05000000000000000000" pitchFamily="2" charset="2"/>
              <a:buChar char="v"/>
              <a:tabLst/>
              <a:defRPr/>
            </a:pPr>
            <a:r>
              <a:rPr lang="en-US" b="1" dirty="0">
                <a:solidFill>
                  <a:prstClr val="black"/>
                </a:solidFill>
                <a:latin typeface="Calibri"/>
                <a:cs typeface="Poppins" panose="00000500000000000000" pitchFamily="2" charset="0"/>
              </a:rPr>
              <a:t>Track Google My Business inquiries and reviews.</a:t>
            </a:r>
          </a:p>
        </p:txBody>
      </p:sp>
    </p:spTree>
    <p:extLst>
      <p:ext uri="{BB962C8B-B14F-4D97-AF65-F5344CB8AC3E}">
        <p14:creationId xmlns:p14="http://schemas.microsoft.com/office/powerpoint/2010/main" val="190449612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gradFill rotWithShape="1">
          <a:gsLst>
            <a:gs pos="0">
              <a:srgbClr val="4874B0">
                <a:alpha val="100000"/>
              </a:srgbClr>
            </a:gs>
            <a:gs pos="100000">
              <a:srgbClr val="053371">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grpSp>
        <p:nvGrpSpPr>
          <p:cNvPr id="12" name="Group 4">
            <a:extLst>
              <a:ext uri="{FF2B5EF4-FFF2-40B4-BE49-F238E27FC236}">
                <a16:creationId xmlns:a16="http://schemas.microsoft.com/office/drawing/2014/main" id="{091F545C-7737-099E-AE97-91AC94A27079}"/>
              </a:ext>
            </a:extLst>
          </p:cNvPr>
          <p:cNvGrpSpPr/>
          <p:nvPr/>
        </p:nvGrpSpPr>
        <p:grpSpPr>
          <a:xfrm>
            <a:off x="679937" y="1543467"/>
            <a:ext cx="10672691" cy="3928865"/>
            <a:chOff x="0" y="-47625"/>
            <a:chExt cx="2186727" cy="593463"/>
          </a:xfrm>
        </p:grpSpPr>
        <p:sp>
          <p:nvSpPr>
            <p:cNvPr id="13" name="Freeform 5">
              <a:extLst>
                <a:ext uri="{FF2B5EF4-FFF2-40B4-BE49-F238E27FC236}">
                  <a16:creationId xmlns:a16="http://schemas.microsoft.com/office/drawing/2014/main" id="{4234DC5E-CDD2-1120-5478-D6D09146D166}"/>
                </a:ext>
              </a:extLst>
            </p:cNvPr>
            <p:cNvSpPr/>
            <p:nvPr/>
          </p:nvSpPr>
          <p:spPr>
            <a:xfrm>
              <a:off x="0" y="-47625"/>
              <a:ext cx="2186727" cy="593463"/>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14" name="TextBox 6">
              <a:extLst>
                <a:ext uri="{FF2B5EF4-FFF2-40B4-BE49-F238E27FC236}">
                  <a16:creationId xmlns:a16="http://schemas.microsoft.com/office/drawing/2014/main" id="{AAF4EABE-DA81-62F8-48C9-83B07B189975}"/>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4" name="Freeform 4"/>
          <p:cNvSpPr/>
          <p:nvPr/>
        </p:nvSpPr>
        <p:spPr>
          <a:xfrm rot="-5400000" flipV="1">
            <a:off x="10118007" y="-835966"/>
            <a:ext cx="1813931" cy="3485863"/>
          </a:xfrm>
          <a:custGeom>
            <a:avLst/>
            <a:gdLst/>
            <a:ahLst/>
            <a:cxnLst/>
            <a:rect l="l" t="t" r="r" b="b"/>
            <a:pathLst>
              <a:path w="2720897" h="5228794">
                <a:moveTo>
                  <a:pt x="0" y="5228795"/>
                </a:moveTo>
                <a:lnTo>
                  <a:pt x="2720897" y="5228795"/>
                </a:lnTo>
                <a:lnTo>
                  <a:pt x="2720897" y="0"/>
                </a:lnTo>
                <a:lnTo>
                  <a:pt x="0" y="0"/>
                </a:lnTo>
                <a:lnTo>
                  <a:pt x="0" y="5228795"/>
                </a:lnTo>
                <a:close/>
              </a:path>
            </a:pathLst>
          </a:custGeom>
          <a:blipFill>
            <a:blip r:embed="rId2"/>
            <a:stretch>
              <a:fillRect/>
            </a:stretch>
          </a:blipFill>
        </p:spPr>
      </p:sp>
      <p:sp>
        <p:nvSpPr>
          <p:cNvPr id="7" name="Freeform 7"/>
          <p:cNvSpPr/>
          <p:nvPr/>
        </p:nvSpPr>
        <p:spPr>
          <a:xfrm rot="-5400000">
            <a:off x="260063" y="-980979"/>
            <a:ext cx="1813931" cy="3485863"/>
          </a:xfrm>
          <a:custGeom>
            <a:avLst/>
            <a:gdLst/>
            <a:ahLst/>
            <a:cxnLst/>
            <a:rect l="l" t="t" r="r" b="b"/>
            <a:pathLst>
              <a:path w="2720897" h="5228794">
                <a:moveTo>
                  <a:pt x="0" y="0"/>
                </a:moveTo>
                <a:lnTo>
                  <a:pt x="2720897" y="0"/>
                </a:lnTo>
                <a:lnTo>
                  <a:pt x="2720897" y="5228794"/>
                </a:lnTo>
                <a:lnTo>
                  <a:pt x="0" y="5228794"/>
                </a:lnTo>
                <a:lnTo>
                  <a:pt x="0" y="0"/>
                </a:lnTo>
                <a:close/>
              </a:path>
            </a:pathLst>
          </a:custGeom>
          <a:blipFill>
            <a:blip r:embed="rId2"/>
            <a:stretch>
              <a:fillRect/>
            </a:stretch>
          </a:blipFill>
        </p:spPr>
      </p:sp>
      <p:grpSp>
        <p:nvGrpSpPr>
          <p:cNvPr id="11" name="Group 4">
            <a:extLst>
              <a:ext uri="{FF2B5EF4-FFF2-40B4-BE49-F238E27FC236}">
                <a16:creationId xmlns:a16="http://schemas.microsoft.com/office/drawing/2014/main" id="{62A14F95-BD65-A44E-AE15-0C2F8972FA09}"/>
              </a:ext>
            </a:extLst>
          </p:cNvPr>
          <p:cNvGrpSpPr/>
          <p:nvPr/>
        </p:nvGrpSpPr>
        <p:grpSpPr>
          <a:xfrm>
            <a:off x="3942196" y="238855"/>
            <a:ext cx="3668426" cy="580183"/>
            <a:chOff x="0" y="0"/>
            <a:chExt cx="2186727" cy="545838"/>
          </a:xfrm>
        </p:grpSpPr>
        <p:sp>
          <p:nvSpPr>
            <p:cNvPr id="16" name="Freeform 5">
              <a:extLst>
                <a:ext uri="{FF2B5EF4-FFF2-40B4-BE49-F238E27FC236}">
                  <a16:creationId xmlns:a16="http://schemas.microsoft.com/office/drawing/2014/main" id="{51BE3763-201B-CB9C-76C2-9A5FAAC49FAA}"/>
                </a:ext>
              </a:extLst>
            </p:cNvPr>
            <p:cNvSpPr/>
            <p:nvPr/>
          </p:nvSpPr>
          <p:spPr>
            <a:xfrm>
              <a:off x="0" y="0"/>
              <a:ext cx="2186727" cy="545838"/>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18" name="TextBox 6">
              <a:extLst>
                <a:ext uri="{FF2B5EF4-FFF2-40B4-BE49-F238E27FC236}">
                  <a16:creationId xmlns:a16="http://schemas.microsoft.com/office/drawing/2014/main" id="{9FEB5FD0-4DC2-E594-666A-D855313FBD2F}"/>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9" name="TextBox 6">
            <a:extLst>
              <a:ext uri="{FF2B5EF4-FFF2-40B4-BE49-F238E27FC236}">
                <a16:creationId xmlns:a16="http://schemas.microsoft.com/office/drawing/2014/main" id="{35B9FC98-7141-E85F-BE0F-B0639B43241B}"/>
              </a:ext>
            </a:extLst>
          </p:cNvPr>
          <p:cNvSpPr txBox="1"/>
          <p:nvPr/>
        </p:nvSpPr>
        <p:spPr>
          <a:xfrm>
            <a:off x="4049824" y="272610"/>
            <a:ext cx="3560797" cy="418063"/>
          </a:xfrm>
          <a:prstGeom prst="rect">
            <a:avLst/>
          </a:prstGeom>
        </p:spPr>
        <p:txBody>
          <a:bodyPr wrap="square" lIns="0" tIns="0" rIns="0" bIns="0" rtlCol="0" anchor="t">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IN" sz="2000" b="1" i="0" u="none" strike="noStrike" kern="1200" cap="none" spc="0" normalizeH="0" baseline="0" noProof="0" dirty="0">
                <a:ln>
                  <a:noFill/>
                </a:ln>
                <a:solidFill>
                  <a:srgbClr val="1F497D"/>
                </a:solidFill>
                <a:effectLst/>
                <a:uLnTx/>
                <a:uFillTx/>
                <a:latin typeface="Poppins" panose="00000500000000000000" pitchFamily="2" charset="0"/>
                <a:ea typeface="Times New Roman" panose="02020603050405020304" pitchFamily="18" charset="0"/>
                <a:cs typeface="Poppins" panose="00000500000000000000" pitchFamily="2" charset="0"/>
              </a:rPr>
              <a:t>Overall Recommendations</a:t>
            </a:r>
          </a:p>
        </p:txBody>
      </p:sp>
      <p:sp>
        <p:nvSpPr>
          <p:cNvPr id="20" name="TextBox 6">
            <a:extLst>
              <a:ext uri="{FF2B5EF4-FFF2-40B4-BE49-F238E27FC236}">
                <a16:creationId xmlns:a16="http://schemas.microsoft.com/office/drawing/2014/main" id="{EEF0D701-0E6D-1EED-6E18-EC86EBDC9711}"/>
              </a:ext>
            </a:extLst>
          </p:cNvPr>
          <p:cNvSpPr txBox="1"/>
          <p:nvPr/>
        </p:nvSpPr>
        <p:spPr>
          <a:xfrm>
            <a:off x="839372" y="1668919"/>
            <a:ext cx="10344443" cy="3645613"/>
          </a:xfrm>
          <a:prstGeom prst="rect">
            <a:avLst/>
          </a:prstGeom>
        </p:spPr>
        <p:txBody>
          <a:bodyPr wrap="square" lIns="0" tIns="0" rIns="0" bIns="0" rtlCol="0" anchor="t">
            <a:spAutoFit/>
          </a:bodyPr>
          <a:lstStyle/>
          <a:p>
            <a:pPr marL="285750" marR="0" lvl="0" indent="-285750" algn="just" defTabSz="914400" rtl="0" eaLnBrk="1" fontAlgn="auto" latinLnBrk="0" hangingPunct="1">
              <a:lnSpc>
                <a:spcPct val="150000"/>
              </a:lnSpc>
              <a:spcBef>
                <a:spcPts val="0"/>
              </a:spcBef>
              <a:spcAft>
                <a:spcPts val="0"/>
              </a:spcAft>
              <a:buClrTx/>
              <a:buSzTx/>
              <a:buFont typeface="Wingdings" panose="05000000000000000000" pitchFamily="2" charset="2"/>
              <a:buChar char="v"/>
              <a:tabLst/>
              <a:defRPr/>
            </a:pPr>
            <a:r>
              <a:rPr lang="en-US" sz="2000" b="1" dirty="0"/>
              <a:t>Adding a search bar within the website can enhance user navigation by allowing quick access to specific information.</a:t>
            </a:r>
          </a:p>
          <a:p>
            <a:pPr marL="285750" marR="0" lvl="0" indent="-285750" algn="just" defTabSz="914400" rtl="0" eaLnBrk="1" fontAlgn="auto" latinLnBrk="0" hangingPunct="1">
              <a:lnSpc>
                <a:spcPct val="150000"/>
              </a:lnSpc>
              <a:spcBef>
                <a:spcPts val="0"/>
              </a:spcBef>
              <a:spcAft>
                <a:spcPts val="0"/>
              </a:spcAft>
              <a:buClrTx/>
              <a:buSzTx/>
              <a:buFont typeface="Wingdings" panose="05000000000000000000" pitchFamily="2" charset="2"/>
              <a:buChar char="v"/>
              <a:tabLst/>
              <a:defRPr/>
            </a:pPr>
            <a:r>
              <a:rPr lang="en-US" sz="2000" b="1" dirty="0"/>
              <a:t>Can add few other famous brand smartphones service options to improve their business.</a:t>
            </a:r>
          </a:p>
          <a:p>
            <a:pPr marL="285750" marR="0" lvl="0" indent="-285750" algn="just" defTabSz="914400" rtl="0" eaLnBrk="1" fontAlgn="auto" latinLnBrk="0" hangingPunct="1">
              <a:lnSpc>
                <a:spcPct val="150000"/>
              </a:lnSpc>
              <a:spcBef>
                <a:spcPts val="0"/>
              </a:spcBef>
              <a:spcAft>
                <a:spcPts val="0"/>
              </a:spcAft>
              <a:buClrTx/>
              <a:buSzTx/>
              <a:buFont typeface="Wingdings" panose="05000000000000000000" pitchFamily="2" charset="2"/>
              <a:buChar char="v"/>
              <a:tabLst/>
              <a:defRPr/>
            </a:pPr>
            <a:r>
              <a:rPr lang="en-US" sz="2000" b="1" dirty="0"/>
              <a:t>Can integrate an external link to the Google maps for all the outlets mentioned in the website.</a:t>
            </a:r>
          </a:p>
          <a:p>
            <a:pPr marL="285750" marR="0" lvl="0" indent="-285750" algn="just" defTabSz="914400" rtl="0" eaLnBrk="1" fontAlgn="auto" latinLnBrk="0" hangingPunct="1">
              <a:lnSpc>
                <a:spcPct val="150000"/>
              </a:lnSpc>
              <a:spcBef>
                <a:spcPts val="0"/>
              </a:spcBef>
              <a:spcAft>
                <a:spcPts val="0"/>
              </a:spcAft>
              <a:buClrTx/>
              <a:buSzTx/>
              <a:buFont typeface="Wingdings" panose="05000000000000000000" pitchFamily="2" charset="2"/>
              <a:buChar char="v"/>
              <a:tabLst/>
              <a:defRPr/>
            </a:pPr>
            <a:r>
              <a:rPr lang="en-IN" sz="2000" b="1" dirty="0"/>
              <a:t>Use the social media account wisely and integrate the social media account within the website.</a:t>
            </a:r>
          </a:p>
          <a:p>
            <a:pPr marL="285750" marR="0" lvl="0" indent="-285750" algn="just" defTabSz="914400" rtl="0" eaLnBrk="1" fontAlgn="auto" latinLnBrk="0" hangingPunct="1">
              <a:lnSpc>
                <a:spcPct val="150000"/>
              </a:lnSpc>
              <a:spcBef>
                <a:spcPts val="0"/>
              </a:spcBef>
              <a:spcAft>
                <a:spcPts val="0"/>
              </a:spcAft>
              <a:buClrTx/>
              <a:buSzTx/>
              <a:buFont typeface="Wingdings" panose="05000000000000000000" pitchFamily="2" charset="2"/>
              <a:buChar char="v"/>
              <a:tabLst/>
              <a:defRPr/>
            </a:pPr>
            <a:r>
              <a:rPr lang="en-IN" sz="2000" b="1" dirty="0"/>
              <a:t>Brands and Services have same content in the website due to which one of the page content will be duplicated. It’s better to use either one which will save size of the content in the website and can save financially.</a:t>
            </a:r>
          </a:p>
        </p:txBody>
      </p:sp>
    </p:spTree>
    <p:extLst>
      <p:ext uri="{BB962C8B-B14F-4D97-AF65-F5344CB8AC3E}">
        <p14:creationId xmlns:p14="http://schemas.microsoft.com/office/powerpoint/2010/main" val="298156023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gradFill rotWithShape="1">
          <a:gsLst>
            <a:gs pos="0">
              <a:srgbClr val="4874B0">
                <a:alpha val="100000"/>
              </a:srgbClr>
            </a:gs>
            <a:gs pos="100000">
              <a:srgbClr val="053371">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4" name="Freeform 4"/>
          <p:cNvSpPr/>
          <p:nvPr/>
        </p:nvSpPr>
        <p:spPr>
          <a:xfrm rot="-5400000" flipV="1">
            <a:off x="10118007" y="-835966"/>
            <a:ext cx="1813931" cy="3485863"/>
          </a:xfrm>
          <a:custGeom>
            <a:avLst/>
            <a:gdLst/>
            <a:ahLst/>
            <a:cxnLst/>
            <a:rect l="l" t="t" r="r" b="b"/>
            <a:pathLst>
              <a:path w="2720897" h="5228794">
                <a:moveTo>
                  <a:pt x="0" y="5228795"/>
                </a:moveTo>
                <a:lnTo>
                  <a:pt x="2720897" y="5228795"/>
                </a:lnTo>
                <a:lnTo>
                  <a:pt x="2720897" y="0"/>
                </a:lnTo>
                <a:lnTo>
                  <a:pt x="0" y="0"/>
                </a:lnTo>
                <a:lnTo>
                  <a:pt x="0" y="5228795"/>
                </a:lnTo>
                <a:close/>
              </a:path>
            </a:pathLst>
          </a:custGeom>
          <a:blipFill>
            <a:blip r:embed="rId2"/>
            <a:stretch>
              <a:fillRect/>
            </a:stretch>
          </a:blipFill>
        </p:spPr>
      </p:sp>
      <p:sp>
        <p:nvSpPr>
          <p:cNvPr id="7" name="Freeform 7"/>
          <p:cNvSpPr/>
          <p:nvPr/>
        </p:nvSpPr>
        <p:spPr>
          <a:xfrm rot="-5400000">
            <a:off x="260063" y="-980979"/>
            <a:ext cx="1813931" cy="3485863"/>
          </a:xfrm>
          <a:custGeom>
            <a:avLst/>
            <a:gdLst/>
            <a:ahLst/>
            <a:cxnLst/>
            <a:rect l="l" t="t" r="r" b="b"/>
            <a:pathLst>
              <a:path w="2720897" h="5228794">
                <a:moveTo>
                  <a:pt x="0" y="0"/>
                </a:moveTo>
                <a:lnTo>
                  <a:pt x="2720897" y="0"/>
                </a:lnTo>
                <a:lnTo>
                  <a:pt x="2720897" y="5228794"/>
                </a:lnTo>
                <a:lnTo>
                  <a:pt x="0" y="5228794"/>
                </a:lnTo>
                <a:lnTo>
                  <a:pt x="0" y="0"/>
                </a:lnTo>
                <a:close/>
              </a:path>
            </a:pathLst>
          </a:custGeom>
          <a:blipFill>
            <a:blip r:embed="rId2"/>
            <a:stretch>
              <a:fillRect/>
            </a:stretch>
          </a:blipFill>
        </p:spPr>
      </p:sp>
      <p:grpSp>
        <p:nvGrpSpPr>
          <p:cNvPr id="11" name="Group 4">
            <a:extLst>
              <a:ext uri="{FF2B5EF4-FFF2-40B4-BE49-F238E27FC236}">
                <a16:creationId xmlns:a16="http://schemas.microsoft.com/office/drawing/2014/main" id="{62A14F95-BD65-A44E-AE15-0C2F8972FA09}"/>
              </a:ext>
            </a:extLst>
          </p:cNvPr>
          <p:cNvGrpSpPr/>
          <p:nvPr/>
        </p:nvGrpSpPr>
        <p:grpSpPr>
          <a:xfrm>
            <a:off x="4188802" y="355555"/>
            <a:ext cx="3814396" cy="580183"/>
            <a:chOff x="0" y="0"/>
            <a:chExt cx="2186727" cy="545838"/>
          </a:xfrm>
        </p:grpSpPr>
        <p:sp>
          <p:nvSpPr>
            <p:cNvPr id="16" name="Freeform 5">
              <a:extLst>
                <a:ext uri="{FF2B5EF4-FFF2-40B4-BE49-F238E27FC236}">
                  <a16:creationId xmlns:a16="http://schemas.microsoft.com/office/drawing/2014/main" id="{51BE3763-201B-CB9C-76C2-9A5FAAC49FAA}"/>
                </a:ext>
              </a:extLst>
            </p:cNvPr>
            <p:cNvSpPr/>
            <p:nvPr/>
          </p:nvSpPr>
          <p:spPr>
            <a:xfrm>
              <a:off x="0" y="0"/>
              <a:ext cx="2186727" cy="545838"/>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18" name="TextBox 6">
              <a:extLst>
                <a:ext uri="{FF2B5EF4-FFF2-40B4-BE49-F238E27FC236}">
                  <a16:creationId xmlns:a16="http://schemas.microsoft.com/office/drawing/2014/main" id="{9FEB5FD0-4DC2-E594-666A-D855313FBD2F}"/>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9" name="TextBox 6">
            <a:extLst>
              <a:ext uri="{FF2B5EF4-FFF2-40B4-BE49-F238E27FC236}">
                <a16:creationId xmlns:a16="http://schemas.microsoft.com/office/drawing/2014/main" id="{35B9FC98-7141-E85F-BE0F-B0639B43241B}"/>
              </a:ext>
            </a:extLst>
          </p:cNvPr>
          <p:cNvSpPr txBox="1"/>
          <p:nvPr/>
        </p:nvSpPr>
        <p:spPr>
          <a:xfrm>
            <a:off x="4296430" y="389310"/>
            <a:ext cx="3706768" cy="418063"/>
          </a:xfrm>
          <a:prstGeom prst="rect">
            <a:avLst/>
          </a:prstGeom>
        </p:spPr>
        <p:txBody>
          <a:bodyPr wrap="square" lIns="0" tIns="0" rIns="0" bIns="0" rtlCol="0" anchor="t">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IN" sz="2000" b="1" i="0" u="none" strike="noStrike" kern="1200" cap="none" spc="0" normalizeH="0" baseline="0" noProof="0" dirty="0">
                <a:ln>
                  <a:noFill/>
                </a:ln>
                <a:solidFill>
                  <a:srgbClr val="1F497D"/>
                </a:solidFill>
                <a:effectLst/>
                <a:uLnTx/>
                <a:uFillTx/>
                <a:latin typeface="Poppins" panose="00000500000000000000" pitchFamily="2" charset="0"/>
                <a:ea typeface="Times New Roman" panose="02020603050405020304" pitchFamily="18" charset="0"/>
                <a:cs typeface="Poppins" panose="00000500000000000000" pitchFamily="2" charset="0"/>
              </a:rPr>
              <a:t>Site Landing Page Creation</a:t>
            </a:r>
          </a:p>
        </p:txBody>
      </p:sp>
      <p:grpSp>
        <p:nvGrpSpPr>
          <p:cNvPr id="10" name="Group 4">
            <a:extLst>
              <a:ext uri="{FF2B5EF4-FFF2-40B4-BE49-F238E27FC236}">
                <a16:creationId xmlns:a16="http://schemas.microsoft.com/office/drawing/2014/main" id="{776CAFC8-D87B-2D78-435F-D834E313184D}"/>
              </a:ext>
            </a:extLst>
          </p:cNvPr>
          <p:cNvGrpSpPr/>
          <p:nvPr/>
        </p:nvGrpSpPr>
        <p:grpSpPr>
          <a:xfrm>
            <a:off x="1564554" y="1364566"/>
            <a:ext cx="8874371" cy="5137879"/>
            <a:chOff x="0" y="-47625"/>
            <a:chExt cx="2186727" cy="593463"/>
          </a:xfrm>
        </p:grpSpPr>
        <p:sp>
          <p:nvSpPr>
            <p:cNvPr id="12" name="Freeform 5">
              <a:extLst>
                <a:ext uri="{FF2B5EF4-FFF2-40B4-BE49-F238E27FC236}">
                  <a16:creationId xmlns:a16="http://schemas.microsoft.com/office/drawing/2014/main" id="{DDB42338-4C67-4AF2-F9DD-376380D67DAA}"/>
                </a:ext>
              </a:extLst>
            </p:cNvPr>
            <p:cNvSpPr/>
            <p:nvPr/>
          </p:nvSpPr>
          <p:spPr>
            <a:xfrm>
              <a:off x="0" y="-47625"/>
              <a:ext cx="2186727" cy="593463"/>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13" name="TextBox 6">
              <a:extLst>
                <a:ext uri="{FF2B5EF4-FFF2-40B4-BE49-F238E27FC236}">
                  <a16:creationId xmlns:a16="http://schemas.microsoft.com/office/drawing/2014/main" id="{FD47009F-A3D2-360B-7339-3CC3B060A61B}"/>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4" name="TextBox 6">
            <a:extLst>
              <a:ext uri="{FF2B5EF4-FFF2-40B4-BE49-F238E27FC236}">
                <a16:creationId xmlns:a16="http://schemas.microsoft.com/office/drawing/2014/main" id="{F0968895-E1A9-CB36-1F19-DF9D300ACFD0}"/>
              </a:ext>
            </a:extLst>
          </p:cNvPr>
          <p:cNvSpPr txBox="1"/>
          <p:nvPr/>
        </p:nvSpPr>
        <p:spPr>
          <a:xfrm>
            <a:off x="3139032" y="3489093"/>
            <a:ext cx="3651816" cy="2865528"/>
          </a:xfrm>
          <a:prstGeom prst="rect">
            <a:avLst/>
          </a:prstGeom>
        </p:spPr>
        <p:txBody>
          <a:bodyPr wrap="square" lIns="0" tIns="0" rIns="0" bIns="0" rtlCol="0" anchor="t">
            <a:spAutoFit/>
          </a:bodyPr>
          <a:lstStyle/>
          <a:p>
            <a:pPr marL="285750" marR="0" lvl="0" indent="-285750" algn="just" defTabSz="914400" rtl="0" eaLnBrk="1" fontAlgn="auto" latinLnBrk="0" hangingPunct="1">
              <a:lnSpc>
                <a:spcPct val="150000"/>
              </a:lnSpc>
              <a:spcBef>
                <a:spcPts val="0"/>
              </a:spcBef>
              <a:spcAft>
                <a:spcPts val="0"/>
              </a:spcAft>
              <a:buClrTx/>
              <a:buSzTx/>
              <a:buFont typeface="Wingdings" panose="05000000000000000000" pitchFamily="2" charset="2"/>
              <a:buChar char="v"/>
              <a:tabLst/>
              <a:defRPr/>
            </a:pPr>
            <a:r>
              <a:rPr lang="en-US" b="1" dirty="0"/>
              <a:t>Header &amp; Footer</a:t>
            </a:r>
          </a:p>
          <a:p>
            <a:pPr marL="285750" marR="0" lvl="0" indent="-285750" algn="just" defTabSz="914400" rtl="0" eaLnBrk="1" fontAlgn="auto" latinLnBrk="0" hangingPunct="1">
              <a:lnSpc>
                <a:spcPct val="150000"/>
              </a:lnSpc>
              <a:spcBef>
                <a:spcPts val="0"/>
              </a:spcBef>
              <a:spcAft>
                <a:spcPts val="0"/>
              </a:spcAft>
              <a:buClrTx/>
              <a:buSzTx/>
              <a:buFont typeface="Wingdings" panose="05000000000000000000" pitchFamily="2" charset="2"/>
              <a:buChar char="v"/>
              <a:tabLst/>
              <a:defRPr/>
            </a:pPr>
            <a:r>
              <a:rPr lang="en-US" b="1" dirty="0"/>
              <a:t>Lead-Generation Form</a:t>
            </a:r>
          </a:p>
          <a:p>
            <a:pPr marL="285750" marR="0" lvl="0" indent="-285750" algn="just" defTabSz="914400" rtl="0" eaLnBrk="1" fontAlgn="auto" latinLnBrk="0" hangingPunct="1">
              <a:lnSpc>
                <a:spcPct val="150000"/>
              </a:lnSpc>
              <a:spcBef>
                <a:spcPts val="0"/>
              </a:spcBef>
              <a:spcAft>
                <a:spcPts val="0"/>
              </a:spcAft>
              <a:buClrTx/>
              <a:buSzTx/>
              <a:buFont typeface="Wingdings" panose="05000000000000000000" pitchFamily="2" charset="2"/>
              <a:buChar char="v"/>
              <a:tabLst/>
              <a:defRPr/>
            </a:pPr>
            <a:r>
              <a:rPr lang="en-US" b="1" dirty="0"/>
              <a:t>About</a:t>
            </a:r>
          </a:p>
          <a:p>
            <a:pPr marL="285750" marR="0" lvl="0" indent="-285750" algn="just" defTabSz="914400" rtl="0" eaLnBrk="1" fontAlgn="auto" latinLnBrk="0" hangingPunct="1">
              <a:lnSpc>
                <a:spcPct val="150000"/>
              </a:lnSpc>
              <a:spcBef>
                <a:spcPts val="0"/>
              </a:spcBef>
              <a:spcAft>
                <a:spcPts val="0"/>
              </a:spcAft>
              <a:buClrTx/>
              <a:buSzTx/>
              <a:buFont typeface="Wingdings" panose="05000000000000000000" pitchFamily="2" charset="2"/>
              <a:buChar char="v"/>
              <a:tabLst/>
              <a:defRPr/>
            </a:pPr>
            <a:r>
              <a:rPr lang="en-US" b="1" dirty="0"/>
              <a:t>Brands</a:t>
            </a:r>
          </a:p>
          <a:p>
            <a:pPr marL="285750" marR="0" lvl="0" indent="-285750" algn="just" defTabSz="914400" rtl="0" eaLnBrk="1" fontAlgn="auto" latinLnBrk="0" hangingPunct="1">
              <a:lnSpc>
                <a:spcPct val="150000"/>
              </a:lnSpc>
              <a:spcBef>
                <a:spcPts val="0"/>
              </a:spcBef>
              <a:spcAft>
                <a:spcPts val="0"/>
              </a:spcAft>
              <a:buClrTx/>
              <a:buSzTx/>
              <a:buFont typeface="Wingdings" panose="05000000000000000000" pitchFamily="2" charset="2"/>
              <a:buChar char="v"/>
              <a:tabLst/>
              <a:defRPr/>
            </a:pPr>
            <a:r>
              <a:rPr lang="en-US" b="1" dirty="0"/>
              <a:t>Services</a:t>
            </a:r>
          </a:p>
          <a:p>
            <a:pPr marL="285750" marR="0" lvl="0" indent="-285750" algn="just" defTabSz="914400" rtl="0" eaLnBrk="1" fontAlgn="auto" latinLnBrk="0" hangingPunct="1">
              <a:lnSpc>
                <a:spcPct val="150000"/>
              </a:lnSpc>
              <a:spcBef>
                <a:spcPts val="0"/>
              </a:spcBef>
              <a:spcAft>
                <a:spcPts val="0"/>
              </a:spcAft>
              <a:buClrTx/>
              <a:buSzTx/>
              <a:buFont typeface="Wingdings" panose="05000000000000000000" pitchFamily="2" charset="2"/>
              <a:buChar char="v"/>
              <a:tabLst/>
              <a:defRPr/>
            </a:pPr>
            <a:r>
              <a:rPr lang="en-IN" b="1" dirty="0"/>
              <a:t>Strengths</a:t>
            </a:r>
          </a:p>
          <a:p>
            <a:pPr marL="285750" marR="0" lvl="0" indent="-285750" algn="just" defTabSz="914400" rtl="0" eaLnBrk="1" fontAlgn="auto" latinLnBrk="0" hangingPunct="1">
              <a:lnSpc>
                <a:spcPct val="150000"/>
              </a:lnSpc>
              <a:spcBef>
                <a:spcPts val="0"/>
              </a:spcBef>
              <a:spcAft>
                <a:spcPts val="0"/>
              </a:spcAft>
              <a:buClrTx/>
              <a:buSzTx/>
              <a:buFont typeface="Wingdings" panose="05000000000000000000" pitchFamily="2" charset="2"/>
              <a:buChar char="v"/>
              <a:tabLst/>
              <a:defRPr/>
            </a:pPr>
            <a:r>
              <a:rPr lang="en-IN" b="1" dirty="0"/>
              <a:t>Outlets and it’s contact numbers</a:t>
            </a:r>
          </a:p>
        </p:txBody>
      </p:sp>
      <p:sp>
        <p:nvSpPr>
          <p:cNvPr id="15" name="TextBox 6">
            <a:extLst>
              <a:ext uri="{FF2B5EF4-FFF2-40B4-BE49-F238E27FC236}">
                <a16:creationId xmlns:a16="http://schemas.microsoft.com/office/drawing/2014/main" id="{E5B0234D-7476-BE3E-9D84-C4393FD0FAAF}"/>
              </a:ext>
            </a:extLst>
          </p:cNvPr>
          <p:cNvSpPr txBox="1"/>
          <p:nvPr/>
        </p:nvSpPr>
        <p:spPr>
          <a:xfrm>
            <a:off x="1668340" y="2965846"/>
            <a:ext cx="5040923" cy="375424"/>
          </a:xfrm>
          <a:prstGeom prst="rect">
            <a:avLst/>
          </a:prstGeom>
        </p:spPr>
        <p:txBody>
          <a:bodyPr wrap="square" lIns="0" tIns="0" rIns="0" bIns="0" rtlCol="0" anchor="t">
            <a:spAutoFit/>
          </a:bodyPr>
          <a:lstStyle/>
          <a:p>
            <a:pPr marL="0" marR="0" lvl="0" indent="0" algn="l" defTabSz="914400" rtl="0" eaLnBrk="0" fontAlgn="base" latinLnBrk="0" hangingPunct="0">
              <a:lnSpc>
                <a:spcPct val="150000"/>
              </a:lnSpc>
              <a:spcBef>
                <a:spcPct val="0"/>
              </a:spcBef>
              <a:spcAft>
                <a:spcPct val="0"/>
              </a:spcAft>
              <a:buClrTx/>
              <a:buSzTx/>
              <a:buFontTx/>
              <a:buNone/>
              <a:tabLst/>
              <a:defRPr/>
            </a:pPr>
            <a:r>
              <a:rPr kumimoji="0" lang="en-US" b="1" i="0" u="none" strike="noStrike" kern="1200" cap="none" spc="0" normalizeH="0" baseline="0" noProof="0" dirty="0">
                <a:ln>
                  <a:noFill/>
                </a:ln>
                <a:solidFill>
                  <a:srgbClr val="1F497D"/>
                </a:solidFill>
                <a:effectLst/>
                <a:uLnTx/>
                <a:uFillTx/>
                <a:latin typeface="Poppins" panose="00000500000000000000" pitchFamily="2" charset="0"/>
                <a:ea typeface="Times New Roman" panose="02020603050405020304" pitchFamily="18" charset="0"/>
                <a:cs typeface="Poppins" panose="00000500000000000000" pitchFamily="2" charset="0"/>
              </a:rPr>
              <a:t>Table of contents in the site landing page:</a:t>
            </a:r>
            <a:endParaRPr kumimoji="0" lang="en-IN" b="1" i="0" u="none" strike="noStrike" kern="1200" cap="none" spc="0" normalizeH="0" baseline="0" noProof="0" dirty="0">
              <a:ln>
                <a:noFill/>
              </a:ln>
              <a:solidFill>
                <a:prstClr val="black"/>
              </a:solidFill>
              <a:effectLst/>
              <a:uLnTx/>
              <a:uFillTx/>
              <a:latin typeface="Calibri"/>
              <a:ea typeface="+mn-ea"/>
              <a:cs typeface="+mn-cs"/>
            </a:endParaRPr>
          </a:p>
        </p:txBody>
      </p:sp>
      <p:sp>
        <p:nvSpPr>
          <p:cNvPr id="17" name="TextBox 6">
            <a:extLst>
              <a:ext uri="{FF2B5EF4-FFF2-40B4-BE49-F238E27FC236}">
                <a16:creationId xmlns:a16="http://schemas.microsoft.com/office/drawing/2014/main" id="{3D1B5A16-BC05-7204-CA2D-341BA5AFAA0B}"/>
              </a:ext>
            </a:extLst>
          </p:cNvPr>
          <p:cNvSpPr txBox="1"/>
          <p:nvPr/>
        </p:nvSpPr>
        <p:spPr>
          <a:xfrm>
            <a:off x="3139032" y="1559033"/>
            <a:ext cx="6021564" cy="1206421"/>
          </a:xfrm>
          <a:prstGeom prst="rect">
            <a:avLst/>
          </a:prstGeom>
        </p:spPr>
        <p:txBody>
          <a:bodyPr wrap="square" lIns="0" tIns="0" rIns="0" bIns="0" rtlCol="0" anchor="t">
            <a:spAutoFit/>
          </a:bodyPr>
          <a:lstStyle/>
          <a:p>
            <a:pPr marL="0" marR="0" lvl="0" indent="0" algn="l" defTabSz="914400" rtl="0" eaLnBrk="0" fontAlgn="base" latinLnBrk="0" hangingPunct="0">
              <a:lnSpc>
                <a:spcPct val="150000"/>
              </a:lnSpc>
              <a:spcBef>
                <a:spcPct val="0"/>
              </a:spcBef>
              <a:spcAft>
                <a:spcPct val="0"/>
              </a:spcAft>
              <a:buClrTx/>
              <a:buSzTx/>
              <a:buFontTx/>
              <a:buNone/>
              <a:tabLst/>
              <a:defRPr/>
            </a:pPr>
            <a:r>
              <a:rPr kumimoji="0" lang="en-US" b="1" i="0" u="none" strike="noStrike" kern="1200" cap="none" spc="0" normalizeH="0" baseline="0" noProof="0" dirty="0">
                <a:ln>
                  <a:noFill/>
                </a:ln>
                <a:solidFill>
                  <a:srgbClr val="1F497D"/>
                </a:solidFill>
                <a:effectLst/>
                <a:uLnTx/>
                <a:uFillTx/>
                <a:latin typeface="Poppins" panose="00000500000000000000" pitchFamily="2" charset="0"/>
                <a:ea typeface="Times New Roman" panose="02020603050405020304" pitchFamily="18" charset="0"/>
                <a:cs typeface="Poppins" panose="00000500000000000000" pitchFamily="2" charset="0"/>
              </a:rPr>
              <a:t>Website Name: </a:t>
            </a:r>
            <a:r>
              <a:rPr kumimoji="0" lang="en-US" b="1" i="0" u="none" strike="noStrike" kern="1200" cap="none" spc="0" normalizeH="0" baseline="0" noProof="0" dirty="0">
                <a:ln>
                  <a:noFill/>
                </a:ln>
                <a:solidFill>
                  <a:schemeClr val="accent2"/>
                </a:solidFill>
                <a:effectLst/>
                <a:uLnTx/>
                <a:uFillTx/>
                <a:latin typeface="Poppins" panose="00000500000000000000" pitchFamily="2" charset="0"/>
                <a:ea typeface="Times New Roman" panose="02020603050405020304" pitchFamily="18" charset="0"/>
                <a:cs typeface="Poppins" panose="00000500000000000000" pitchFamily="2" charset="0"/>
              </a:rPr>
              <a:t>MMS Solutions </a:t>
            </a:r>
          </a:p>
          <a:p>
            <a:pPr marL="0" marR="0" lvl="0" indent="0" algn="l" defTabSz="914400" rtl="0" eaLnBrk="0" fontAlgn="base" latinLnBrk="0" hangingPunct="0">
              <a:lnSpc>
                <a:spcPct val="150000"/>
              </a:lnSpc>
              <a:spcBef>
                <a:spcPct val="0"/>
              </a:spcBef>
              <a:spcAft>
                <a:spcPct val="0"/>
              </a:spcAft>
              <a:buClrTx/>
              <a:buSzTx/>
              <a:buFontTx/>
              <a:buNone/>
              <a:tabLst/>
              <a:defRPr/>
            </a:pPr>
            <a:r>
              <a:rPr lang="en-US" b="1" dirty="0">
                <a:solidFill>
                  <a:srgbClr val="1F497D"/>
                </a:solidFill>
                <a:latin typeface="Poppins" panose="00000500000000000000" pitchFamily="2" charset="0"/>
                <a:cs typeface="Poppins" panose="00000500000000000000" pitchFamily="2" charset="0"/>
              </a:rPr>
              <a:t>Website URL: </a:t>
            </a:r>
            <a:r>
              <a:rPr lang="en-US" b="1" dirty="0">
                <a:solidFill>
                  <a:srgbClr val="1F497D"/>
                </a:solidFill>
                <a:latin typeface="Poppins" panose="00000500000000000000" pitchFamily="2" charset="0"/>
                <a:cs typeface="Poppins" panose="00000500000000000000" pitchFamily="2" charset="0"/>
                <a:hlinkClick r:id="rId3"/>
              </a:rPr>
              <a:t>http://mmsservice.liveblog365.com/</a:t>
            </a:r>
            <a:endParaRPr lang="en-US" b="1" dirty="0">
              <a:solidFill>
                <a:srgbClr val="1F497D"/>
              </a:solidFill>
              <a:latin typeface="Poppins" panose="00000500000000000000" pitchFamily="2" charset="0"/>
              <a:cs typeface="Poppins" panose="00000500000000000000" pitchFamily="2" charset="0"/>
            </a:endParaRPr>
          </a:p>
          <a:p>
            <a:pPr marL="0" marR="0" lvl="0" indent="0" algn="l" defTabSz="914400" rtl="0" eaLnBrk="0" fontAlgn="base" latinLnBrk="0" hangingPunct="0">
              <a:lnSpc>
                <a:spcPct val="150000"/>
              </a:lnSpc>
              <a:spcBef>
                <a:spcPct val="0"/>
              </a:spcBef>
              <a:spcAft>
                <a:spcPct val="0"/>
              </a:spcAft>
              <a:buClrTx/>
              <a:buSzTx/>
              <a:buFontTx/>
              <a:buNone/>
              <a:tabLst/>
              <a:defRPr/>
            </a:pPr>
            <a:r>
              <a:rPr kumimoji="0" lang="en-US" b="1" i="0" u="none" strike="noStrike" kern="1200" cap="none" spc="0" normalizeH="0" baseline="0" noProof="0" dirty="0">
                <a:ln>
                  <a:noFill/>
                </a:ln>
                <a:solidFill>
                  <a:srgbClr val="1F497D"/>
                </a:solidFill>
                <a:effectLst/>
                <a:uLnTx/>
                <a:uFillTx/>
                <a:latin typeface="Poppins" panose="00000500000000000000" pitchFamily="2" charset="0"/>
                <a:ea typeface="+mn-ea"/>
                <a:cs typeface="Poppins" panose="00000500000000000000" pitchFamily="2" charset="0"/>
              </a:rPr>
              <a:t>Domain</a:t>
            </a:r>
            <a:r>
              <a:rPr lang="en-US" b="1" dirty="0">
                <a:solidFill>
                  <a:srgbClr val="1F497D"/>
                </a:solidFill>
                <a:latin typeface="Poppins" panose="00000500000000000000" pitchFamily="2" charset="0"/>
                <a:cs typeface="Poppins" panose="00000500000000000000" pitchFamily="2" charset="0"/>
              </a:rPr>
              <a:t>: </a:t>
            </a:r>
            <a:r>
              <a:rPr lang="en-US" b="1" dirty="0">
                <a:solidFill>
                  <a:schemeClr val="accent2"/>
                </a:solidFill>
                <a:latin typeface="Poppins" panose="00000500000000000000" pitchFamily="2" charset="0"/>
                <a:cs typeface="Poppins" panose="00000500000000000000" pitchFamily="2" charset="0"/>
              </a:rPr>
              <a:t>Mobile Repair and Service Center</a:t>
            </a:r>
            <a:endParaRPr kumimoji="0" lang="en-IN" b="1" i="0" u="none" strike="noStrike" kern="1200" cap="none" spc="0" normalizeH="0" baseline="0" noProof="0" dirty="0">
              <a:ln>
                <a:noFill/>
              </a:ln>
              <a:solidFill>
                <a:schemeClr val="accent2"/>
              </a:solidFill>
              <a:effectLst/>
              <a:uLnTx/>
              <a:uFillTx/>
              <a:latin typeface="Calibri"/>
              <a:ea typeface="+mn-ea"/>
              <a:cs typeface="+mn-cs"/>
            </a:endParaRPr>
          </a:p>
        </p:txBody>
      </p:sp>
    </p:spTree>
    <p:extLst>
      <p:ext uri="{BB962C8B-B14F-4D97-AF65-F5344CB8AC3E}">
        <p14:creationId xmlns:p14="http://schemas.microsoft.com/office/powerpoint/2010/main" val="322441164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gradFill rotWithShape="1">
          <a:gsLst>
            <a:gs pos="0">
              <a:srgbClr val="4874B0">
                <a:alpha val="100000"/>
              </a:srgbClr>
            </a:gs>
            <a:gs pos="100000">
              <a:srgbClr val="053371">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4" name="Freeform 4"/>
          <p:cNvSpPr/>
          <p:nvPr/>
        </p:nvSpPr>
        <p:spPr>
          <a:xfrm rot="-5400000" flipV="1">
            <a:off x="10118007" y="-835966"/>
            <a:ext cx="1813931" cy="3485863"/>
          </a:xfrm>
          <a:custGeom>
            <a:avLst/>
            <a:gdLst/>
            <a:ahLst/>
            <a:cxnLst/>
            <a:rect l="l" t="t" r="r" b="b"/>
            <a:pathLst>
              <a:path w="2720897" h="5228794">
                <a:moveTo>
                  <a:pt x="0" y="5228795"/>
                </a:moveTo>
                <a:lnTo>
                  <a:pt x="2720897" y="5228795"/>
                </a:lnTo>
                <a:lnTo>
                  <a:pt x="2720897" y="0"/>
                </a:lnTo>
                <a:lnTo>
                  <a:pt x="0" y="0"/>
                </a:lnTo>
                <a:lnTo>
                  <a:pt x="0" y="5228795"/>
                </a:lnTo>
                <a:close/>
              </a:path>
            </a:pathLst>
          </a:custGeom>
          <a:blipFill>
            <a:blip r:embed="rId2"/>
            <a:stretch>
              <a:fillRect/>
            </a:stretch>
          </a:blipFill>
        </p:spPr>
      </p:sp>
      <p:sp>
        <p:nvSpPr>
          <p:cNvPr id="7" name="Freeform 7"/>
          <p:cNvSpPr/>
          <p:nvPr/>
        </p:nvSpPr>
        <p:spPr>
          <a:xfrm rot="-5400000">
            <a:off x="260063" y="-980979"/>
            <a:ext cx="1813931" cy="3485863"/>
          </a:xfrm>
          <a:custGeom>
            <a:avLst/>
            <a:gdLst/>
            <a:ahLst/>
            <a:cxnLst/>
            <a:rect l="l" t="t" r="r" b="b"/>
            <a:pathLst>
              <a:path w="2720897" h="5228794">
                <a:moveTo>
                  <a:pt x="0" y="0"/>
                </a:moveTo>
                <a:lnTo>
                  <a:pt x="2720897" y="0"/>
                </a:lnTo>
                <a:lnTo>
                  <a:pt x="2720897" y="5228794"/>
                </a:lnTo>
                <a:lnTo>
                  <a:pt x="0" y="5228794"/>
                </a:lnTo>
                <a:lnTo>
                  <a:pt x="0" y="0"/>
                </a:lnTo>
                <a:close/>
              </a:path>
            </a:pathLst>
          </a:custGeom>
          <a:blipFill>
            <a:blip r:embed="rId2"/>
            <a:stretch>
              <a:fillRect/>
            </a:stretch>
          </a:blipFill>
        </p:spPr>
      </p:sp>
      <p:grpSp>
        <p:nvGrpSpPr>
          <p:cNvPr id="11" name="Group 4">
            <a:extLst>
              <a:ext uri="{FF2B5EF4-FFF2-40B4-BE49-F238E27FC236}">
                <a16:creationId xmlns:a16="http://schemas.microsoft.com/office/drawing/2014/main" id="{62A14F95-BD65-A44E-AE15-0C2F8972FA09}"/>
              </a:ext>
            </a:extLst>
          </p:cNvPr>
          <p:cNvGrpSpPr/>
          <p:nvPr/>
        </p:nvGrpSpPr>
        <p:grpSpPr>
          <a:xfrm>
            <a:off x="3526632" y="319685"/>
            <a:ext cx="5138737" cy="580183"/>
            <a:chOff x="0" y="0"/>
            <a:chExt cx="2186727" cy="545838"/>
          </a:xfrm>
        </p:grpSpPr>
        <p:sp>
          <p:nvSpPr>
            <p:cNvPr id="16" name="Freeform 5">
              <a:extLst>
                <a:ext uri="{FF2B5EF4-FFF2-40B4-BE49-F238E27FC236}">
                  <a16:creationId xmlns:a16="http://schemas.microsoft.com/office/drawing/2014/main" id="{51BE3763-201B-CB9C-76C2-9A5FAAC49FAA}"/>
                </a:ext>
              </a:extLst>
            </p:cNvPr>
            <p:cNvSpPr/>
            <p:nvPr/>
          </p:nvSpPr>
          <p:spPr>
            <a:xfrm>
              <a:off x="0" y="0"/>
              <a:ext cx="2186727" cy="545838"/>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18" name="TextBox 6">
              <a:extLst>
                <a:ext uri="{FF2B5EF4-FFF2-40B4-BE49-F238E27FC236}">
                  <a16:creationId xmlns:a16="http://schemas.microsoft.com/office/drawing/2014/main" id="{9FEB5FD0-4DC2-E594-666A-D855313FBD2F}"/>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9" name="TextBox 6">
            <a:extLst>
              <a:ext uri="{FF2B5EF4-FFF2-40B4-BE49-F238E27FC236}">
                <a16:creationId xmlns:a16="http://schemas.microsoft.com/office/drawing/2014/main" id="{35B9FC98-7141-E85F-BE0F-B0639B43241B}"/>
              </a:ext>
            </a:extLst>
          </p:cNvPr>
          <p:cNvSpPr txBox="1"/>
          <p:nvPr/>
        </p:nvSpPr>
        <p:spPr>
          <a:xfrm>
            <a:off x="3634261" y="353440"/>
            <a:ext cx="5031108" cy="418063"/>
          </a:xfrm>
          <a:prstGeom prst="rect">
            <a:avLst/>
          </a:prstGeom>
        </p:spPr>
        <p:txBody>
          <a:bodyPr wrap="square" lIns="0" tIns="0" rIns="0" bIns="0" rtlCol="0" anchor="t">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lang="en-IN" sz="2000" b="1" dirty="0">
                <a:solidFill>
                  <a:srgbClr val="1F497D"/>
                </a:solidFill>
                <a:latin typeface="Poppins" panose="00000500000000000000" pitchFamily="2" charset="0"/>
                <a:ea typeface="Times New Roman" panose="02020603050405020304" pitchFamily="18" charset="0"/>
                <a:cs typeface="Poppins" panose="00000500000000000000" pitchFamily="2" charset="0"/>
              </a:rPr>
              <a:t>Process of </a:t>
            </a:r>
            <a:r>
              <a:rPr kumimoji="0" lang="en-IN" sz="2000" b="1" i="0" u="none" strike="noStrike" kern="1200" cap="none" spc="0" normalizeH="0" baseline="0" noProof="0" dirty="0">
                <a:ln>
                  <a:noFill/>
                </a:ln>
                <a:solidFill>
                  <a:srgbClr val="1F497D"/>
                </a:solidFill>
                <a:effectLst/>
                <a:uLnTx/>
                <a:uFillTx/>
                <a:latin typeface="Poppins" panose="00000500000000000000" pitchFamily="2" charset="0"/>
                <a:ea typeface="Times New Roman" panose="02020603050405020304" pitchFamily="18" charset="0"/>
                <a:cs typeface="Poppins" panose="00000500000000000000" pitchFamily="2" charset="0"/>
              </a:rPr>
              <a:t>Site Landing Page Creation</a:t>
            </a:r>
          </a:p>
        </p:txBody>
      </p:sp>
      <p:grpSp>
        <p:nvGrpSpPr>
          <p:cNvPr id="10" name="Group 4">
            <a:extLst>
              <a:ext uri="{FF2B5EF4-FFF2-40B4-BE49-F238E27FC236}">
                <a16:creationId xmlns:a16="http://schemas.microsoft.com/office/drawing/2014/main" id="{776CAFC8-D87B-2D78-435F-D834E313184D}"/>
              </a:ext>
            </a:extLst>
          </p:cNvPr>
          <p:cNvGrpSpPr/>
          <p:nvPr/>
        </p:nvGrpSpPr>
        <p:grpSpPr>
          <a:xfrm>
            <a:off x="1412978" y="1366681"/>
            <a:ext cx="9366043" cy="5137879"/>
            <a:chOff x="0" y="-47625"/>
            <a:chExt cx="2186727" cy="593463"/>
          </a:xfrm>
        </p:grpSpPr>
        <p:sp>
          <p:nvSpPr>
            <p:cNvPr id="12" name="Freeform 5">
              <a:extLst>
                <a:ext uri="{FF2B5EF4-FFF2-40B4-BE49-F238E27FC236}">
                  <a16:creationId xmlns:a16="http://schemas.microsoft.com/office/drawing/2014/main" id="{DDB42338-4C67-4AF2-F9DD-376380D67DAA}"/>
                </a:ext>
              </a:extLst>
            </p:cNvPr>
            <p:cNvSpPr/>
            <p:nvPr/>
          </p:nvSpPr>
          <p:spPr>
            <a:xfrm>
              <a:off x="0" y="-47625"/>
              <a:ext cx="2186727" cy="593463"/>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13" name="TextBox 6">
              <a:extLst>
                <a:ext uri="{FF2B5EF4-FFF2-40B4-BE49-F238E27FC236}">
                  <a16:creationId xmlns:a16="http://schemas.microsoft.com/office/drawing/2014/main" id="{FD47009F-A3D2-360B-7339-3CC3B060A61B}"/>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4" name="TextBox 6">
            <a:extLst>
              <a:ext uri="{FF2B5EF4-FFF2-40B4-BE49-F238E27FC236}">
                <a16:creationId xmlns:a16="http://schemas.microsoft.com/office/drawing/2014/main" id="{F0968895-E1A9-CB36-1F19-DF9D300ACFD0}"/>
              </a:ext>
            </a:extLst>
          </p:cNvPr>
          <p:cNvSpPr txBox="1"/>
          <p:nvPr/>
        </p:nvSpPr>
        <p:spPr>
          <a:xfrm>
            <a:off x="1649570" y="1606315"/>
            <a:ext cx="9000489" cy="4527521"/>
          </a:xfrm>
          <a:prstGeom prst="rect">
            <a:avLst/>
          </a:prstGeom>
        </p:spPr>
        <p:txBody>
          <a:bodyPr wrap="square" lIns="0" tIns="0" rIns="0" bIns="0" rtlCol="0" anchor="t">
            <a:spAutoFit/>
          </a:bodyPr>
          <a:lstStyle/>
          <a:p>
            <a:pPr marL="285750" marR="0" lvl="0" indent="-285750" algn="just" defTabSz="914400" rtl="0" eaLnBrk="1" fontAlgn="auto" latinLnBrk="0" hangingPunct="1">
              <a:lnSpc>
                <a:spcPct val="150000"/>
              </a:lnSpc>
              <a:spcBef>
                <a:spcPts val="0"/>
              </a:spcBef>
              <a:spcAft>
                <a:spcPts val="0"/>
              </a:spcAft>
              <a:buClrTx/>
              <a:buSzTx/>
              <a:buFont typeface="Wingdings" panose="05000000000000000000" pitchFamily="2" charset="2"/>
              <a:buChar char="v"/>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Site landing page has been created using Pro Free Host tool.</a:t>
            </a:r>
          </a:p>
          <a:p>
            <a:pPr marL="285750" marR="0" lvl="0" indent="-285750" algn="just" defTabSz="914400" rtl="0" eaLnBrk="1" fontAlgn="auto" latinLnBrk="0" hangingPunct="1">
              <a:lnSpc>
                <a:spcPct val="150000"/>
              </a:lnSpc>
              <a:spcBef>
                <a:spcPts val="0"/>
              </a:spcBef>
              <a:spcAft>
                <a:spcPts val="0"/>
              </a:spcAft>
              <a:buClrTx/>
              <a:buSzTx/>
              <a:buFont typeface="Wingdings" panose="05000000000000000000" pitchFamily="2" charset="2"/>
              <a:buChar char="v"/>
              <a:tabLst/>
              <a:defRPr/>
            </a:pPr>
            <a:r>
              <a:rPr lang="en-US" b="1" dirty="0">
                <a:solidFill>
                  <a:prstClr val="black"/>
                </a:solidFill>
                <a:latin typeface="Calibri"/>
              </a:rPr>
              <a:t>Wordpress software tool has been installed within the Pro Free Host to create the website.</a:t>
            </a:r>
          </a:p>
          <a:p>
            <a:pPr marL="285750" marR="0" lvl="0" indent="-285750" algn="just" defTabSz="914400" rtl="0" eaLnBrk="1" fontAlgn="auto" latinLnBrk="0" hangingPunct="1">
              <a:lnSpc>
                <a:spcPct val="150000"/>
              </a:lnSpc>
              <a:spcBef>
                <a:spcPts val="0"/>
              </a:spcBef>
              <a:spcAft>
                <a:spcPts val="0"/>
              </a:spcAft>
              <a:buClrTx/>
              <a:buSzTx/>
              <a:buFont typeface="Wingdings" panose="05000000000000000000" pitchFamily="2" charset="2"/>
              <a:buChar char="v"/>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Installed the Started AI Template </a:t>
            </a:r>
            <a:r>
              <a:rPr lang="en-US" b="1" dirty="0">
                <a:solidFill>
                  <a:prstClr val="black"/>
                </a:solidFill>
                <a:latin typeface="Calibri"/>
              </a:rPr>
              <a:t>with the required theme.</a:t>
            </a:r>
          </a:p>
          <a:p>
            <a:pPr marL="285750" marR="0" lvl="0" indent="-285750" algn="just" defTabSz="914400" rtl="0" eaLnBrk="1" fontAlgn="auto" latinLnBrk="0" hangingPunct="1">
              <a:lnSpc>
                <a:spcPct val="150000"/>
              </a:lnSpc>
              <a:spcBef>
                <a:spcPts val="0"/>
              </a:spcBef>
              <a:spcAft>
                <a:spcPts val="0"/>
              </a:spcAft>
              <a:buClrTx/>
              <a:buSzTx/>
              <a:buFont typeface="Wingdings" panose="05000000000000000000" pitchFamily="2" charset="2"/>
              <a:buChar char="v"/>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Elementer plugin has been installed and used to edit the website by choosing the suitable template.</a:t>
            </a:r>
          </a:p>
          <a:p>
            <a:pPr marL="285750" marR="0" lvl="0" indent="-285750" algn="just" defTabSz="914400" rtl="0" eaLnBrk="1" fontAlgn="auto" latinLnBrk="0" hangingPunct="1">
              <a:lnSpc>
                <a:spcPct val="150000"/>
              </a:lnSpc>
              <a:spcBef>
                <a:spcPts val="0"/>
              </a:spcBef>
              <a:spcAft>
                <a:spcPts val="0"/>
              </a:spcAft>
              <a:buClrTx/>
              <a:buSzTx/>
              <a:buFont typeface="Wingdings" panose="05000000000000000000" pitchFamily="2" charset="2"/>
              <a:buChar char="v"/>
              <a:tabLst/>
              <a:defRPr/>
            </a:pPr>
            <a:r>
              <a:rPr lang="en-US" b="1" dirty="0">
                <a:solidFill>
                  <a:prstClr val="black"/>
                </a:solidFill>
                <a:latin typeface="Calibri"/>
              </a:rPr>
              <a:t>Created the site landing page by in reference to the original website mmsservice.in</a:t>
            </a:r>
          </a:p>
          <a:p>
            <a:pPr marL="285750" marR="0" lvl="0" indent="-285750" algn="just" defTabSz="914400" rtl="0" eaLnBrk="1" fontAlgn="auto" latinLnBrk="0" hangingPunct="1">
              <a:lnSpc>
                <a:spcPct val="150000"/>
              </a:lnSpc>
              <a:spcBef>
                <a:spcPts val="0"/>
              </a:spcBef>
              <a:spcAft>
                <a:spcPts val="0"/>
              </a:spcAft>
              <a:buClrTx/>
              <a:buSzTx/>
              <a:buFont typeface="Wingdings" panose="05000000000000000000" pitchFamily="2" charset="2"/>
              <a:buChar char="v"/>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Lead-generation form has been created </a:t>
            </a:r>
            <a:r>
              <a:rPr lang="en-US" b="1" dirty="0">
                <a:solidFill>
                  <a:prstClr val="black"/>
                </a:solidFill>
                <a:latin typeface="Calibri"/>
              </a:rPr>
              <a:t>inside the site landing page.</a:t>
            </a:r>
          </a:p>
          <a:p>
            <a:pPr marL="285750" marR="0" lvl="0" indent="-285750" algn="just" defTabSz="914400" rtl="0" eaLnBrk="1" fontAlgn="auto" latinLnBrk="0" hangingPunct="1">
              <a:lnSpc>
                <a:spcPct val="150000"/>
              </a:lnSpc>
              <a:spcBef>
                <a:spcPts val="0"/>
              </a:spcBef>
              <a:spcAft>
                <a:spcPts val="0"/>
              </a:spcAft>
              <a:buClrTx/>
              <a:buSzTx/>
              <a:buFont typeface="Wingdings" panose="05000000000000000000" pitchFamily="2" charset="2"/>
              <a:buChar char="v"/>
              <a:tabLst/>
              <a:defRPr/>
            </a:pPr>
            <a:r>
              <a:rPr lang="en-US" b="1" dirty="0">
                <a:solidFill>
                  <a:prstClr val="black"/>
                </a:solidFill>
                <a:latin typeface="Calibri"/>
              </a:rPr>
              <a:t>Header Footer Code Manager has been installed to update the HTML code from the Google Search Console.</a:t>
            </a:r>
          </a:p>
          <a:p>
            <a:pPr marL="285750" marR="0" lvl="0" indent="-285750" algn="just" defTabSz="914400" rtl="0" eaLnBrk="1" fontAlgn="auto" latinLnBrk="0" hangingPunct="1">
              <a:lnSpc>
                <a:spcPct val="150000"/>
              </a:lnSpc>
              <a:spcBef>
                <a:spcPts val="0"/>
              </a:spcBef>
              <a:spcAft>
                <a:spcPts val="0"/>
              </a:spcAft>
              <a:buClrTx/>
              <a:buSzTx/>
              <a:buFont typeface="Wingdings" panose="05000000000000000000" pitchFamily="2" charset="2"/>
              <a:buChar char="v"/>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Registered the site under the Google Search Console and applied the HTML tag code under HFCM that was received from Google Search Console.</a:t>
            </a:r>
            <a:endParaRPr kumimoji="0" lang="en-IN" sz="1800" b="1"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86479219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gradFill rotWithShape="1">
          <a:gsLst>
            <a:gs pos="0">
              <a:srgbClr val="4874B0">
                <a:alpha val="100000"/>
              </a:srgbClr>
            </a:gs>
            <a:gs pos="100000">
              <a:srgbClr val="053371">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4" name="Freeform 4"/>
          <p:cNvSpPr/>
          <p:nvPr/>
        </p:nvSpPr>
        <p:spPr>
          <a:xfrm rot="-5400000" flipV="1">
            <a:off x="10118007" y="-835966"/>
            <a:ext cx="1813931" cy="3485863"/>
          </a:xfrm>
          <a:custGeom>
            <a:avLst/>
            <a:gdLst/>
            <a:ahLst/>
            <a:cxnLst/>
            <a:rect l="l" t="t" r="r" b="b"/>
            <a:pathLst>
              <a:path w="2720897" h="5228794">
                <a:moveTo>
                  <a:pt x="0" y="5228795"/>
                </a:moveTo>
                <a:lnTo>
                  <a:pt x="2720897" y="5228795"/>
                </a:lnTo>
                <a:lnTo>
                  <a:pt x="2720897" y="0"/>
                </a:lnTo>
                <a:lnTo>
                  <a:pt x="0" y="0"/>
                </a:lnTo>
                <a:lnTo>
                  <a:pt x="0" y="5228795"/>
                </a:lnTo>
                <a:close/>
              </a:path>
            </a:pathLst>
          </a:custGeom>
          <a:blipFill>
            <a:blip r:embed="rId2"/>
            <a:stretch>
              <a:fillRect/>
            </a:stretch>
          </a:blipFill>
        </p:spPr>
      </p:sp>
      <p:sp>
        <p:nvSpPr>
          <p:cNvPr id="7" name="Freeform 7"/>
          <p:cNvSpPr/>
          <p:nvPr/>
        </p:nvSpPr>
        <p:spPr>
          <a:xfrm rot="-5400000">
            <a:off x="260063" y="-980979"/>
            <a:ext cx="1813931" cy="3485863"/>
          </a:xfrm>
          <a:custGeom>
            <a:avLst/>
            <a:gdLst/>
            <a:ahLst/>
            <a:cxnLst/>
            <a:rect l="l" t="t" r="r" b="b"/>
            <a:pathLst>
              <a:path w="2720897" h="5228794">
                <a:moveTo>
                  <a:pt x="0" y="0"/>
                </a:moveTo>
                <a:lnTo>
                  <a:pt x="2720897" y="0"/>
                </a:lnTo>
                <a:lnTo>
                  <a:pt x="2720897" y="5228794"/>
                </a:lnTo>
                <a:lnTo>
                  <a:pt x="0" y="5228794"/>
                </a:lnTo>
                <a:lnTo>
                  <a:pt x="0" y="0"/>
                </a:lnTo>
                <a:close/>
              </a:path>
            </a:pathLst>
          </a:custGeom>
          <a:blipFill>
            <a:blip r:embed="rId2"/>
            <a:stretch>
              <a:fillRect/>
            </a:stretch>
          </a:blipFill>
        </p:spPr>
      </p:sp>
      <p:grpSp>
        <p:nvGrpSpPr>
          <p:cNvPr id="11" name="Group 4">
            <a:extLst>
              <a:ext uri="{FF2B5EF4-FFF2-40B4-BE49-F238E27FC236}">
                <a16:creationId xmlns:a16="http://schemas.microsoft.com/office/drawing/2014/main" id="{62A14F95-BD65-A44E-AE15-0C2F8972FA09}"/>
              </a:ext>
            </a:extLst>
          </p:cNvPr>
          <p:cNvGrpSpPr/>
          <p:nvPr/>
        </p:nvGrpSpPr>
        <p:grpSpPr>
          <a:xfrm>
            <a:off x="4406429" y="369622"/>
            <a:ext cx="2317927" cy="580183"/>
            <a:chOff x="0" y="0"/>
            <a:chExt cx="2186727" cy="545838"/>
          </a:xfrm>
        </p:grpSpPr>
        <p:sp>
          <p:nvSpPr>
            <p:cNvPr id="16" name="Freeform 5">
              <a:extLst>
                <a:ext uri="{FF2B5EF4-FFF2-40B4-BE49-F238E27FC236}">
                  <a16:creationId xmlns:a16="http://schemas.microsoft.com/office/drawing/2014/main" id="{51BE3763-201B-CB9C-76C2-9A5FAAC49FAA}"/>
                </a:ext>
              </a:extLst>
            </p:cNvPr>
            <p:cNvSpPr/>
            <p:nvPr/>
          </p:nvSpPr>
          <p:spPr>
            <a:xfrm>
              <a:off x="0" y="0"/>
              <a:ext cx="2186727" cy="545838"/>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18" name="TextBox 6">
              <a:extLst>
                <a:ext uri="{FF2B5EF4-FFF2-40B4-BE49-F238E27FC236}">
                  <a16:creationId xmlns:a16="http://schemas.microsoft.com/office/drawing/2014/main" id="{9FEB5FD0-4DC2-E594-666A-D855313FBD2F}"/>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9" name="TextBox 6">
            <a:extLst>
              <a:ext uri="{FF2B5EF4-FFF2-40B4-BE49-F238E27FC236}">
                <a16:creationId xmlns:a16="http://schemas.microsoft.com/office/drawing/2014/main" id="{35B9FC98-7141-E85F-BE0F-B0639B43241B}"/>
              </a:ext>
            </a:extLst>
          </p:cNvPr>
          <p:cNvSpPr txBox="1"/>
          <p:nvPr/>
        </p:nvSpPr>
        <p:spPr>
          <a:xfrm>
            <a:off x="4514057" y="403377"/>
            <a:ext cx="2210299" cy="418063"/>
          </a:xfrm>
          <a:prstGeom prst="rect">
            <a:avLst/>
          </a:prstGeom>
        </p:spPr>
        <p:txBody>
          <a:bodyPr wrap="square" lIns="0" tIns="0" rIns="0" bIns="0" rtlCol="0" anchor="t">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IN" sz="2000" b="1" i="0" u="none" strike="noStrike" kern="1200" cap="none" spc="0" normalizeH="0" baseline="0" noProof="0" dirty="0">
                <a:ln>
                  <a:noFill/>
                </a:ln>
                <a:solidFill>
                  <a:srgbClr val="1F497D"/>
                </a:solidFill>
                <a:effectLst/>
                <a:uLnTx/>
                <a:uFillTx/>
                <a:latin typeface="Poppins" panose="00000500000000000000" pitchFamily="2" charset="0"/>
                <a:ea typeface="Times New Roman" panose="02020603050405020304" pitchFamily="18" charset="0"/>
                <a:cs typeface="Poppins" panose="00000500000000000000" pitchFamily="2" charset="0"/>
              </a:rPr>
              <a:t>Header &amp; Footer</a:t>
            </a:r>
          </a:p>
        </p:txBody>
      </p:sp>
      <p:pic>
        <p:nvPicPr>
          <p:cNvPr id="3" name="Picture 2">
            <a:extLst>
              <a:ext uri="{FF2B5EF4-FFF2-40B4-BE49-F238E27FC236}">
                <a16:creationId xmlns:a16="http://schemas.microsoft.com/office/drawing/2014/main" id="{83C72E9E-6F89-DC0C-50BC-DCFFDF963A36}"/>
              </a:ext>
            </a:extLst>
          </p:cNvPr>
          <p:cNvPicPr>
            <a:picLocks noChangeAspect="1"/>
          </p:cNvPicPr>
          <p:nvPr/>
        </p:nvPicPr>
        <p:blipFill>
          <a:blip r:embed="rId3"/>
          <a:stretch>
            <a:fillRect/>
          </a:stretch>
        </p:blipFill>
        <p:spPr>
          <a:xfrm>
            <a:off x="880422" y="1385687"/>
            <a:ext cx="10431157" cy="1141403"/>
          </a:xfrm>
          <a:prstGeom prst="rect">
            <a:avLst/>
          </a:prstGeom>
        </p:spPr>
      </p:pic>
      <p:pic>
        <p:nvPicPr>
          <p:cNvPr id="9" name="Picture 8">
            <a:extLst>
              <a:ext uri="{FF2B5EF4-FFF2-40B4-BE49-F238E27FC236}">
                <a16:creationId xmlns:a16="http://schemas.microsoft.com/office/drawing/2014/main" id="{5F301919-6FA1-C722-3E41-221EE6723788}"/>
              </a:ext>
            </a:extLst>
          </p:cNvPr>
          <p:cNvPicPr>
            <a:picLocks noChangeAspect="1"/>
          </p:cNvPicPr>
          <p:nvPr/>
        </p:nvPicPr>
        <p:blipFill>
          <a:blip r:embed="rId4"/>
          <a:stretch>
            <a:fillRect/>
          </a:stretch>
        </p:blipFill>
        <p:spPr>
          <a:xfrm>
            <a:off x="1395411" y="2962770"/>
            <a:ext cx="9401175" cy="3571875"/>
          </a:xfrm>
          <a:prstGeom prst="rect">
            <a:avLst/>
          </a:prstGeom>
        </p:spPr>
      </p:pic>
    </p:spTree>
    <p:extLst>
      <p:ext uri="{BB962C8B-B14F-4D97-AF65-F5344CB8AC3E}">
        <p14:creationId xmlns:p14="http://schemas.microsoft.com/office/powerpoint/2010/main" val="201068076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gradFill rotWithShape="1">
          <a:gsLst>
            <a:gs pos="0">
              <a:srgbClr val="4874B0">
                <a:alpha val="100000"/>
              </a:srgbClr>
            </a:gs>
            <a:gs pos="100000">
              <a:srgbClr val="053371">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4" name="Freeform 4"/>
          <p:cNvSpPr/>
          <p:nvPr/>
        </p:nvSpPr>
        <p:spPr>
          <a:xfrm rot="-5400000" flipV="1">
            <a:off x="10118007" y="-835966"/>
            <a:ext cx="1813931" cy="3485863"/>
          </a:xfrm>
          <a:custGeom>
            <a:avLst/>
            <a:gdLst/>
            <a:ahLst/>
            <a:cxnLst/>
            <a:rect l="l" t="t" r="r" b="b"/>
            <a:pathLst>
              <a:path w="2720897" h="5228794">
                <a:moveTo>
                  <a:pt x="0" y="5228795"/>
                </a:moveTo>
                <a:lnTo>
                  <a:pt x="2720897" y="5228795"/>
                </a:lnTo>
                <a:lnTo>
                  <a:pt x="2720897" y="0"/>
                </a:lnTo>
                <a:lnTo>
                  <a:pt x="0" y="0"/>
                </a:lnTo>
                <a:lnTo>
                  <a:pt x="0" y="5228795"/>
                </a:lnTo>
                <a:close/>
              </a:path>
            </a:pathLst>
          </a:custGeom>
          <a:blipFill>
            <a:blip r:embed="rId2"/>
            <a:stretch>
              <a:fillRect/>
            </a:stretch>
          </a:blipFill>
        </p:spPr>
      </p:sp>
      <p:sp>
        <p:nvSpPr>
          <p:cNvPr id="7" name="Freeform 7"/>
          <p:cNvSpPr/>
          <p:nvPr/>
        </p:nvSpPr>
        <p:spPr>
          <a:xfrm rot="-5400000">
            <a:off x="260063" y="-980979"/>
            <a:ext cx="1813931" cy="3485863"/>
          </a:xfrm>
          <a:custGeom>
            <a:avLst/>
            <a:gdLst/>
            <a:ahLst/>
            <a:cxnLst/>
            <a:rect l="l" t="t" r="r" b="b"/>
            <a:pathLst>
              <a:path w="2720897" h="5228794">
                <a:moveTo>
                  <a:pt x="0" y="0"/>
                </a:moveTo>
                <a:lnTo>
                  <a:pt x="2720897" y="0"/>
                </a:lnTo>
                <a:lnTo>
                  <a:pt x="2720897" y="5228794"/>
                </a:lnTo>
                <a:lnTo>
                  <a:pt x="0" y="5228794"/>
                </a:lnTo>
                <a:lnTo>
                  <a:pt x="0" y="0"/>
                </a:lnTo>
                <a:close/>
              </a:path>
            </a:pathLst>
          </a:custGeom>
          <a:blipFill>
            <a:blip r:embed="rId2"/>
            <a:stretch>
              <a:fillRect/>
            </a:stretch>
          </a:blipFill>
        </p:spPr>
      </p:sp>
      <p:grpSp>
        <p:nvGrpSpPr>
          <p:cNvPr id="11" name="Group 4">
            <a:extLst>
              <a:ext uri="{FF2B5EF4-FFF2-40B4-BE49-F238E27FC236}">
                <a16:creationId xmlns:a16="http://schemas.microsoft.com/office/drawing/2014/main" id="{62A14F95-BD65-A44E-AE15-0C2F8972FA09}"/>
              </a:ext>
            </a:extLst>
          </p:cNvPr>
          <p:cNvGrpSpPr/>
          <p:nvPr/>
        </p:nvGrpSpPr>
        <p:grpSpPr>
          <a:xfrm>
            <a:off x="3885924" y="322664"/>
            <a:ext cx="3190125" cy="580183"/>
            <a:chOff x="0" y="0"/>
            <a:chExt cx="2186727" cy="545838"/>
          </a:xfrm>
        </p:grpSpPr>
        <p:sp>
          <p:nvSpPr>
            <p:cNvPr id="16" name="Freeform 5">
              <a:extLst>
                <a:ext uri="{FF2B5EF4-FFF2-40B4-BE49-F238E27FC236}">
                  <a16:creationId xmlns:a16="http://schemas.microsoft.com/office/drawing/2014/main" id="{51BE3763-201B-CB9C-76C2-9A5FAAC49FAA}"/>
                </a:ext>
              </a:extLst>
            </p:cNvPr>
            <p:cNvSpPr/>
            <p:nvPr/>
          </p:nvSpPr>
          <p:spPr>
            <a:xfrm>
              <a:off x="0" y="0"/>
              <a:ext cx="2186727" cy="545838"/>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18" name="TextBox 6">
              <a:extLst>
                <a:ext uri="{FF2B5EF4-FFF2-40B4-BE49-F238E27FC236}">
                  <a16:creationId xmlns:a16="http://schemas.microsoft.com/office/drawing/2014/main" id="{9FEB5FD0-4DC2-E594-666A-D855313FBD2F}"/>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9" name="TextBox 6">
            <a:extLst>
              <a:ext uri="{FF2B5EF4-FFF2-40B4-BE49-F238E27FC236}">
                <a16:creationId xmlns:a16="http://schemas.microsoft.com/office/drawing/2014/main" id="{35B9FC98-7141-E85F-BE0F-B0639B43241B}"/>
              </a:ext>
            </a:extLst>
          </p:cNvPr>
          <p:cNvSpPr txBox="1"/>
          <p:nvPr/>
        </p:nvSpPr>
        <p:spPr>
          <a:xfrm>
            <a:off x="3993552" y="356419"/>
            <a:ext cx="3082497" cy="418063"/>
          </a:xfrm>
          <a:prstGeom prst="rect">
            <a:avLst/>
          </a:prstGeom>
        </p:spPr>
        <p:txBody>
          <a:bodyPr wrap="square" lIns="0" tIns="0" rIns="0" bIns="0" rtlCol="0" anchor="t">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IN" sz="2000" b="1" i="0" u="none" strike="noStrike" kern="1200" cap="none" spc="0" normalizeH="0" baseline="0" noProof="0" dirty="0">
                <a:ln>
                  <a:noFill/>
                </a:ln>
                <a:solidFill>
                  <a:srgbClr val="1F497D"/>
                </a:solidFill>
                <a:effectLst/>
                <a:uLnTx/>
                <a:uFillTx/>
                <a:latin typeface="Poppins" panose="00000500000000000000" pitchFamily="2" charset="0"/>
                <a:ea typeface="Times New Roman" panose="02020603050405020304" pitchFamily="18" charset="0"/>
                <a:cs typeface="Poppins" panose="00000500000000000000" pitchFamily="2" charset="0"/>
              </a:rPr>
              <a:t>Lead-Generation Form</a:t>
            </a:r>
          </a:p>
        </p:txBody>
      </p:sp>
      <p:pic>
        <p:nvPicPr>
          <p:cNvPr id="8" name="Picture 7">
            <a:extLst>
              <a:ext uri="{FF2B5EF4-FFF2-40B4-BE49-F238E27FC236}">
                <a16:creationId xmlns:a16="http://schemas.microsoft.com/office/drawing/2014/main" id="{D4193C8F-80D4-0040-1924-652B054D45C5}"/>
              </a:ext>
            </a:extLst>
          </p:cNvPr>
          <p:cNvPicPr>
            <a:picLocks noChangeAspect="1"/>
          </p:cNvPicPr>
          <p:nvPr/>
        </p:nvPicPr>
        <p:blipFill>
          <a:blip r:embed="rId3"/>
          <a:stretch>
            <a:fillRect/>
          </a:stretch>
        </p:blipFill>
        <p:spPr>
          <a:xfrm>
            <a:off x="1924050" y="1225510"/>
            <a:ext cx="8343900" cy="5441674"/>
          </a:xfrm>
          <a:prstGeom prst="rect">
            <a:avLst/>
          </a:prstGeom>
        </p:spPr>
      </p:pic>
    </p:spTree>
    <p:extLst>
      <p:ext uri="{BB962C8B-B14F-4D97-AF65-F5344CB8AC3E}">
        <p14:creationId xmlns:p14="http://schemas.microsoft.com/office/powerpoint/2010/main" val="217195969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gradFill rotWithShape="1">
          <a:gsLst>
            <a:gs pos="0">
              <a:srgbClr val="4874B0">
                <a:alpha val="100000"/>
              </a:srgbClr>
            </a:gs>
            <a:gs pos="100000">
              <a:srgbClr val="053371">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4" name="Freeform 4"/>
          <p:cNvSpPr/>
          <p:nvPr/>
        </p:nvSpPr>
        <p:spPr>
          <a:xfrm rot="-5400000" flipV="1">
            <a:off x="10118007" y="-835966"/>
            <a:ext cx="1813931" cy="3485863"/>
          </a:xfrm>
          <a:custGeom>
            <a:avLst/>
            <a:gdLst/>
            <a:ahLst/>
            <a:cxnLst/>
            <a:rect l="l" t="t" r="r" b="b"/>
            <a:pathLst>
              <a:path w="2720897" h="5228794">
                <a:moveTo>
                  <a:pt x="0" y="5228795"/>
                </a:moveTo>
                <a:lnTo>
                  <a:pt x="2720897" y="5228795"/>
                </a:lnTo>
                <a:lnTo>
                  <a:pt x="2720897" y="0"/>
                </a:lnTo>
                <a:lnTo>
                  <a:pt x="0" y="0"/>
                </a:lnTo>
                <a:lnTo>
                  <a:pt x="0" y="5228795"/>
                </a:lnTo>
                <a:close/>
              </a:path>
            </a:pathLst>
          </a:custGeom>
          <a:blipFill>
            <a:blip r:embed="rId2"/>
            <a:stretch>
              <a:fillRect/>
            </a:stretch>
          </a:blipFill>
        </p:spPr>
      </p:sp>
      <p:sp>
        <p:nvSpPr>
          <p:cNvPr id="7" name="Freeform 7"/>
          <p:cNvSpPr/>
          <p:nvPr/>
        </p:nvSpPr>
        <p:spPr>
          <a:xfrm rot="-5400000">
            <a:off x="260063" y="-980979"/>
            <a:ext cx="1813931" cy="3485863"/>
          </a:xfrm>
          <a:custGeom>
            <a:avLst/>
            <a:gdLst/>
            <a:ahLst/>
            <a:cxnLst/>
            <a:rect l="l" t="t" r="r" b="b"/>
            <a:pathLst>
              <a:path w="2720897" h="5228794">
                <a:moveTo>
                  <a:pt x="0" y="0"/>
                </a:moveTo>
                <a:lnTo>
                  <a:pt x="2720897" y="0"/>
                </a:lnTo>
                <a:lnTo>
                  <a:pt x="2720897" y="5228794"/>
                </a:lnTo>
                <a:lnTo>
                  <a:pt x="0" y="5228794"/>
                </a:lnTo>
                <a:lnTo>
                  <a:pt x="0" y="0"/>
                </a:lnTo>
                <a:close/>
              </a:path>
            </a:pathLst>
          </a:custGeom>
          <a:blipFill>
            <a:blip r:embed="rId2"/>
            <a:stretch>
              <a:fillRect/>
            </a:stretch>
          </a:blipFill>
        </p:spPr>
      </p:sp>
      <p:grpSp>
        <p:nvGrpSpPr>
          <p:cNvPr id="11" name="Group 4">
            <a:extLst>
              <a:ext uri="{FF2B5EF4-FFF2-40B4-BE49-F238E27FC236}">
                <a16:creationId xmlns:a16="http://schemas.microsoft.com/office/drawing/2014/main" id="{62A14F95-BD65-A44E-AE15-0C2F8972FA09}"/>
              </a:ext>
            </a:extLst>
          </p:cNvPr>
          <p:cNvGrpSpPr/>
          <p:nvPr/>
        </p:nvGrpSpPr>
        <p:grpSpPr>
          <a:xfrm>
            <a:off x="5419302" y="315376"/>
            <a:ext cx="995565" cy="580183"/>
            <a:chOff x="0" y="0"/>
            <a:chExt cx="2186727" cy="545838"/>
          </a:xfrm>
        </p:grpSpPr>
        <p:sp>
          <p:nvSpPr>
            <p:cNvPr id="16" name="Freeform 5">
              <a:extLst>
                <a:ext uri="{FF2B5EF4-FFF2-40B4-BE49-F238E27FC236}">
                  <a16:creationId xmlns:a16="http://schemas.microsoft.com/office/drawing/2014/main" id="{51BE3763-201B-CB9C-76C2-9A5FAAC49FAA}"/>
                </a:ext>
              </a:extLst>
            </p:cNvPr>
            <p:cNvSpPr/>
            <p:nvPr/>
          </p:nvSpPr>
          <p:spPr>
            <a:xfrm>
              <a:off x="0" y="0"/>
              <a:ext cx="2186727" cy="545838"/>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18" name="TextBox 6">
              <a:extLst>
                <a:ext uri="{FF2B5EF4-FFF2-40B4-BE49-F238E27FC236}">
                  <a16:creationId xmlns:a16="http://schemas.microsoft.com/office/drawing/2014/main" id="{9FEB5FD0-4DC2-E594-666A-D855313FBD2F}"/>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9" name="TextBox 6">
            <a:extLst>
              <a:ext uri="{FF2B5EF4-FFF2-40B4-BE49-F238E27FC236}">
                <a16:creationId xmlns:a16="http://schemas.microsoft.com/office/drawing/2014/main" id="{35B9FC98-7141-E85F-BE0F-B0639B43241B}"/>
              </a:ext>
            </a:extLst>
          </p:cNvPr>
          <p:cNvSpPr txBox="1"/>
          <p:nvPr/>
        </p:nvSpPr>
        <p:spPr>
          <a:xfrm>
            <a:off x="5526930" y="349131"/>
            <a:ext cx="887937" cy="418063"/>
          </a:xfrm>
          <a:prstGeom prst="rect">
            <a:avLst/>
          </a:prstGeom>
        </p:spPr>
        <p:txBody>
          <a:bodyPr wrap="square" lIns="0" tIns="0" rIns="0" bIns="0" rtlCol="0" anchor="t">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IN" sz="2000" b="1" i="0" u="none" strike="noStrike" kern="1200" cap="none" spc="0" normalizeH="0" baseline="0" noProof="0" dirty="0">
                <a:ln>
                  <a:noFill/>
                </a:ln>
                <a:solidFill>
                  <a:srgbClr val="1F497D"/>
                </a:solidFill>
                <a:effectLst/>
                <a:uLnTx/>
                <a:uFillTx/>
                <a:latin typeface="Poppins" panose="00000500000000000000" pitchFamily="2" charset="0"/>
                <a:ea typeface="Times New Roman" panose="02020603050405020304" pitchFamily="18" charset="0"/>
                <a:cs typeface="Poppins" panose="00000500000000000000" pitchFamily="2" charset="0"/>
              </a:rPr>
              <a:t>About</a:t>
            </a:r>
          </a:p>
        </p:txBody>
      </p:sp>
      <p:pic>
        <p:nvPicPr>
          <p:cNvPr id="6" name="Picture 5">
            <a:extLst>
              <a:ext uri="{FF2B5EF4-FFF2-40B4-BE49-F238E27FC236}">
                <a16:creationId xmlns:a16="http://schemas.microsoft.com/office/drawing/2014/main" id="{66DA94F4-6C47-759E-4B64-E8EB44FC7A86}"/>
              </a:ext>
            </a:extLst>
          </p:cNvPr>
          <p:cNvPicPr>
            <a:picLocks noChangeAspect="1"/>
          </p:cNvPicPr>
          <p:nvPr/>
        </p:nvPicPr>
        <p:blipFill>
          <a:blip r:embed="rId3"/>
          <a:stretch>
            <a:fillRect/>
          </a:stretch>
        </p:blipFill>
        <p:spPr>
          <a:xfrm>
            <a:off x="1467136" y="1158823"/>
            <a:ext cx="9257728" cy="5350046"/>
          </a:xfrm>
          <a:prstGeom prst="rect">
            <a:avLst/>
          </a:prstGeom>
        </p:spPr>
      </p:pic>
    </p:spTree>
    <p:extLst>
      <p:ext uri="{BB962C8B-B14F-4D97-AF65-F5344CB8AC3E}">
        <p14:creationId xmlns:p14="http://schemas.microsoft.com/office/powerpoint/2010/main" val="13983283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rgbClr val="4874B0">
                <a:alpha val="100000"/>
              </a:srgbClr>
            </a:gs>
            <a:gs pos="100000">
              <a:srgbClr val="053371">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grpSp>
        <p:nvGrpSpPr>
          <p:cNvPr id="12" name="Group 4">
            <a:extLst>
              <a:ext uri="{FF2B5EF4-FFF2-40B4-BE49-F238E27FC236}">
                <a16:creationId xmlns:a16="http://schemas.microsoft.com/office/drawing/2014/main" id="{091F545C-7737-099E-AE97-91AC94A27079}"/>
              </a:ext>
            </a:extLst>
          </p:cNvPr>
          <p:cNvGrpSpPr/>
          <p:nvPr/>
        </p:nvGrpSpPr>
        <p:grpSpPr>
          <a:xfrm>
            <a:off x="4002615" y="5256456"/>
            <a:ext cx="7262191" cy="1393456"/>
            <a:chOff x="0" y="0"/>
            <a:chExt cx="2186727" cy="545838"/>
          </a:xfrm>
        </p:grpSpPr>
        <p:sp>
          <p:nvSpPr>
            <p:cNvPr id="13" name="Freeform 5">
              <a:extLst>
                <a:ext uri="{FF2B5EF4-FFF2-40B4-BE49-F238E27FC236}">
                  <a16:creationId xmlns:a16="http://schemas.microsoft.com/office/drawing/2014/main" id="{4234DC5E-CDD2-1120-5478-D6D09146D166}"/>
                </a:ext>
              </a:extLst>
            </p:cNvPr>
            <p:cNvSpPr/>
            <p:nvPr/>
          </p:nvSpPr>
          <p:spPr>
            <a:xfrm>
              <a:off x="0" y="0"/>
              <a:ext cx="2186727" cy="545838"/>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14" name="TextBox 6">
              <a:extLst>
                <a:ext uri="{FF2B5EF4-FFF2-40B4-BE49-F238E27FC236}">
                  <a16:creationId xmlns:a16="http://schemas.microsoft.com/office/drawing/2014/main" id="{AAF4EABE-DA81-62F8-48C9-83B07B189975}"/>
                </a:ext>
              </a:extLst>
            </p:cNvPr>
            <p:cNvSpPr txBox="1"/>
            <p:nvPr/>
          </p:nvSpPr>
          <p:spPr>
            <a:xfrm>
              <a:off x="0" y="-47625"/>
              <a:ext cx="2186727" cy="593463"/>
            </a:xfrm>
            <a:prstGeom prst="rect">
              <a:avLst/>
            </a:prstGeom>
          </p:spPr>
          <p:txBody>
            <a:bodyPr lIns="50800" tIns="50800" rIns="50800" bIns="50800" rtlCol="0" anchor="ctr"/>
            <a:lstStyle/>
            <a:p>
              <a:pPr algn="ctr">
                <a:lnSpc>
                  <a:spcPts val="2659"/>
                </a:lnSpc>
              </a:pPr>
              <a:endParaRPr/>
            </a:p>
          </p:txBody>
        </p:sp>
      </p:grpSp>
      <p:sp>
        <p:nvSpPr>
          <p:cNvPr id="4" name="Freeform 4"/>
          <p:cNvSpPr/>
          <p:nvPr/>
        </p:nvSpPr>
        <p:spPr>
          <a:xfrm rot="-5400000" flipV="1">
            <a:off x="10118007" y="-835966"/>
            <a:ext cx="1813931" cy="3485863"/>
          </a:xfrm>
          <a:custGeom>
            <a:avLst/>
            <a:gdLst/>
            <a:ahLst/>
            <a:cxnLst/>
            <a:rect l="l" t="t" r="r" b="b"/>
            <a:pathLst>
              <a:path w="2720897" h="5228794">
                <a:moveTo>
                  <a:pt x="0" y="5228795"/>
                </a:moveTo>
                <a:lnTo>
                  <a:pt x="2720897" y="5228795"/>
                </a:lnTo>
                <a:lnTo>
                  <a:pt x="2720897" y="0"/>
                </a:lnTo>
                <a:lnTo>
                  <a:pt x="0" y="0"/>
                </a:lnTo>
                <a:lnTo>
                  <a:pt x="0" y="5228795"/>
                </a:lnTo>
                <a:close/>
              </a:path>
            </a:pathLst>
          </a:custGeom>
          <a:blipFill>
            <a:blip r:embed="rId2"/>
            <a:stretch>
              <a:fillRect/>
            </a:stretch>
          </a:blipFill>
        </p:spPr>
      </p:sp>
      <p:sp>
        <p:nvSpPr>
          <p:cNvPr id="7" name="Freeform 7"/>
          <p:cNvSpPr/>
          <p:nvPr/>
        </p:nvSpPr>
        <p:spPr>
          <a:xfrm rot="-5400000">
            <a:off x="260063" y="-980979"/>
            <a:ext cx="1813931" cy="3485863"/>
          </a:xfrm>
          <a:custGeom>
            <a:avLst/>
            <a:gdLst/>
            <a:ahLst/>
            <a:cxnLst/>
            <a:rect l="l" t="t" r="r" b="b"/>
            <a:pathLst>
              <a:path w="2720897" h="5228794">
                <a:moveTo>
                  <a:pt x="0" y="0"/>
                </a:moveTo>
                <a:lnTo>
                  <a:pt x="2720897" y="0"/>
                </a:lnTo>
                <a:lnTo>
                  <a:pt x="2720897" y="5228794"/>
                </a:lnTo>
                <a:lnTo>
                  <a:pt x="0" y="5228794"/>
                </a:lnTo>
                <a:lnTo>
                  <a:pt x="0" y="0"/>
                </a:lnTo>
                <a:close/>
              </a:path>
            </a:pathLst>
          </a:custGeom>
          <a:blipFill>
            <a:blip r:embed="rId2"/>
            <a:stretch>
              <a:fillRect/>
            </a:stretch>
          </a:blipFill>
        </p:spPr>
      </p:sp>
      <p:pic>
        <p:nvPicPr>
          <p:cNvPr id="9" name="Picture 8">
            <a:extLst>
              <a:ext uri="{FF2B5EF4-FFF2-40B4-BE49-F238E27FC236}">
                <a16:creationId xmlns:a16="http://schemas.microsoft.com/office/drawing/2014/main" id="{8B86C5F6-B6D4-6A89-2697-2F2943325D7D}"/>
              </a:ext>
            </a:extLst>
          </p:cNvPr>
          <p:cNvPicPr>
            <a:picLocks noChangeAspect="1"/>
          </p:cNvPicPr>
          <p:nvPr/>
        </p:nvPicPr>
        <p:blipFill>
          <a:blip r:embed="rId3"/>
          <a:stretch>
            <a:fillRect/>
          </a:stretch>
        </p:blipFill>
        <p:spPr>
          <a:xfrm>
            <a:off x="645391" y="2748224"/>
            <a:ext cx="2425147" cy="2267231"/>
          </a:xfrm>
          <a:prstGeom prst="rect">
            <a:avLst/>
          </a:prstGeom>
        </p:spPr>
      </p:pic>
      <p:sp>
        <p:nvSpPr>
          <p:cNvPr id="10" name="TextBox 5">
            <a:extLst>
              <a:ext uri="{FF2B5EF4-FFF2-40B4-BE49-F238E27FC236}">
                <a16:creationId xmlns:a16="http://schemas.microsoft.com/office/drawing/2014/main" id="{9B7D3730-92A1-D757-66DB-B26D05CB405A}"/>
              </a:ext>
            </a:extLst>
          </p:cNvPr>
          <p:cNvSpPr txBox="1"/>
          <p:nvPr/>
        </p:nvSpPr>
        <p:spPr>
          <a:xfrm>
            <a:off x="3833916" y="391567"/>
            <a:ext cx="3968607" cy="743793"/>
          </a:xfrm>
          <a:prstGeom prst="rect">
            <a:avLst/>
          </a:prstGeom>
        </p:spPr>
        <p:txBody>
          <a:bodyPr wrap="square" lIns="0" tIns="0" rIns="0" bIns="0" rtlCol="0" anchor="t">
            <a:spAutoFit/>
          </a:bodyPr>
          <a:lstStyle/>
          <a:p>
            <a:pPr algn="ctr" defTabSz="609630">
              <a:lnSpc>
                <a:spcPts val="5770"/>
              </a:lnSpc>
            </a:pPr>
            <a:r>
              <a:rPr lang="en-US" sz="5444" b="1" spc="544" dirty="0">
                <a:solidFill>
                  <a:srgbClr val="FFFFFF"/>
                </a:solidFill>
                <a:latin typeface="League Spartan"/>
                <a:ea typeface="League Spartan"/>
                <a:cs typeface="League Spartan"/>
                <a:sym typeface="League Spartan"/>
              </a:rPr>
              <a:t>Company</a:t>
            </a:r>
          </a:p>
        </p:txBody>
      </p:sp>
      <p:sp>
        <p:nvSpPr>
          <p:cNvPr id="11" name="TextBox 6">
            <a:extLst>
              <a:ext uri="{FF2B5EF4-FFF2-40B4-BE49-F238E27FC236}">
                <a16:creationId xmlns:a16="http://schemas.microsoft.com/office/drawing/2014/main" id="{445345D8-649D-A578-FE55-0EE1E05BE7F5}"/>
              </a:ext>
            </a:extLst>
          </p:cNvPr>
          <p:cNvSpPr txBox="1"/>
          <p:nvPr/>
        </p:nvSpPr>
        <p:spPr>
          <a:xfrm>
            <a:off x="3497823" y="2138797"/>
            <a:ext cx="8271772" cy="2865528"/>
          </a:xfrm>
          <a:prstGeom prst="rect">
            <a:avLst/>
          </a:prstGeom>
        </p:spPr>
        <p:txBody>
          <a:bodyPr wrap="square" lIns="0" tIns="0" rIns="0" bIns="0" rtlCol="0" anchor="t">
            <a:spAutoFit/>
          </a:bodyPr>
          <a:lstStyle/>
          <a:p>
            <a:pPr algn="just">
              <a:lnSpc>
                <a:spcPct val="150000"/>
              </a:lnSpc>
            </a:pPr>
            <a:r>
              <a:rPr lang="en-IN" sz="1800" b="1" dirty="0">
                <a:solidFill>
                  <a:schemeClr val="bg1"/>
                </a:solidFill>
                <a:effectLst/>
                <a:latin typeface="+mj-lt"/>
                <a:ea typeface="Times New Roman" panose="02020603050405020304" pitchFamily="18" charset="0"/>
              </a:rPr>
              <a:t>MMS Solutions is a trusted smartphone repair and service centre with 6 outlets across Chennai, serving customers for over 10 years. We specialize in LG, OnePlus, Pixel, iQOO, and Nothing smartphones, offering fast, reliable, and affordable solutions. Our expert technicians handle screen replacements, battery fixes, software troubleshooting, and more, using genuine parts to ensure top-quality repairs.</a:t>
            </a:r>
          </a:p>
          <a:p>
            <a:pPr algn="just">
              <a:lnSpc>
                <a:spcPct val="150000"/>
              </a:lnSpc>
            </a:pPr>
            <a:r>
              <a:rPr lang="en-IN" sz="1800" b="1" dirty="0">
                <a:solidFill>
                  <a:schemeClr val="bg1"/>
                </a:solidFill>
                <a:effectLst/>
                <a:latin typeface="+mj-lt"/>
                <a:ea typeface="Times New Roman" panose="02020603050405020304" pitchFamily="18" charset="0"/>
              </a:rPr>
              <a:t>With a decade of experience, we are committed to quick service, expert repairs, and customer satisfaction, keeping your devices running at their best.</a:t>
            </a:r>
          </a:p>
        </p:txBody>
      </p:sp>
      <p:sp>
        <p:nvSpPr>
          <p:cNvPr id="15" name="TextBox 6">
            <a:extLst>
              <a:ext uri="{FF2B5EF4-FFF2-40B4-BE49-F238E27FC236}">
                <a16:creationId xmlns:a16="http://schemas.microsoft.com/office/drawing/2014/main" id="{46E3379A-16D7-1341-1FA2-71A9F1BAF411}"/>
              </a:ext>
            </a:extLst>
          </p:cNvPr>
          <p:cNvSpPr txBox="1"/>
          <p:nvPr/>
        </p:nvSpPr>
        <p:spPr>
          <a:xfrm>
            <a:off x="4068500" y="5317686"/>
            <a:ext cx="7130419" cy="1201676"/>
          </a:xfrm>
          <a:prstGeom prst="rect">
            <a:avLst/>
          </a:prstGeom>
        </p:spPr>
        <p:txBody>
          <a:bodyPr wrap="square" lIns="0" tIns="0" rIns="0" bIns="0" rtlCol="0" anchor="t">
            <a:spAutoFit/>
          </a:bodyPr>
          <a:lstStyle/>
          <a:p>
            <a:pPr algn="just">
              <a:lnSpc>
                <a:spcPct val="150000"/>
              </a:lnSpc>
            </a:pPr>
            <a:r>
              <a:rPr lang="en-IN" sz="1800" b="1" dirty="0">
                <a:solidFill>
                  <a:schemeClr val="tx2"/>
                </a:solidFill>
                <a:effectLst/>
                <a:latin typeface="+mj-lt"/>
                <a:ea typeface="Times New Roman" panose="02020603050405020304" pitchFamily="18" charset="0"/>
                <a:cs typeface="Poppins" panose="00000500000000000000" pitchFamily="2" charset="0"/>
              </a:rPr>
              <a:t>📍</a:t>
            </a:r>
            <a:r>
              <a:rPr lang="en-IN" sz="1800" b="1" dirty="0">
                <a:solidFill>
                  <a:schemeClr val="tx2"/>
                </a:solidFill>
                <a:effectLst/>
                <a:latin typeface="+mj-lt"/>
                <a:ea typeface="Times New Roman" panose="02020603050405020304" pitchFamily="18" charset="0"/>
              </a:rPr>
              <a:t> 6 Convenient Locations | </a:t>
            </a:r>
            <a:r>
              <a:rPr lang="en-IN" sz="1800" b="1" dirty="0">
                <a:solidFill>
                  <a:schemeClr val="tx2"/>
                </a:solidFill>
                <a:effectLst/>
                <a:latin typeface="+mj-lt"/>
                <a:ea typeface="Times New Roman" panose="02020603050405020304" pitchFamily="18" charset="0"/>
                <a:cs typeface="Poppins" panose="00000500000000000000" pitchFamily="2" charset="0"/>
              </a:rPr>
              <a:t>🔧</a:t>
            </a:r>
            <a:r>
              <a:rPr lang="en-IN" sz="1800" b="1" dirty="0">
                <a:solidFill>
                  <a:schemeClr val="tx2"/>
                </a:solidFill>
                <a:effectLst/>
                <a:latin typeface="+mj-lt"/>
                <a:ea typeface="Times New Roman" panose="02020603050405020304" pitchFamily="18" charset="0"/>
              </a:rPr>
              <a:t> 10+ Years of Expertise | </a:t>
            </a:r>
            <a:r>
              <a:rPr lang="en-IN" sz="1800" b="1" dirty="0">
                <a:solidFill>
                  <a:schemeClr val="tx2"/>
                </a:solidFill>
                <a:effectLst/>
                <a:latin typeface="+mj-lt"/>
                <a:ea typeface="Times New Roman" panose="02020603050405020304" pitchFamily="18" charset="0"/>
                <a:cs typeface="Poppins" panose="00000500000000000000" pitchFamily="2" charset="0"/>
              </a:rPr>
              <a:t>✅</a:t>
            </a:r>
            <a:r>
              <a:rPr lang="en-IN" sz="1800" b="1" dirty="0">
                <a:solidFill>
                  <a:schemeClr val="tx2"/>
                </a:solidFill>
                <a:effectLst/>
                <a:latin typeface="+mj-lt"/>
                <a:ea typeface="Times New Roman" panose="02020603050405020304" pitchFamily="18" charset="0"/>
              </a:rPr>
              <a:t> Genuine Parts</a:t>
            </a:r>
          </a:p>
          <a:p>
            <a:pPr>
              <a:lnSpc>
                <a:spcPct val="150000"/>
              </a:lnSpc>
            </a:pPr>
            <a:r>
              <a:rPr lang="en-IN" sz="1800" dirty="0">
                <a:solidFill>
                  <a:schemeClr val="tx2"/>
                </a:solidFill>
                <a:effectLst/>
                <a:latin typeface="+mj-lt"/>
                <a:ea typeface="Times New Roman" panose="02020603050405020304" pitchFamily="18" charset="0"/>
                <a:cs typeface="Segoe UI Emoji" panose="020B0502040204020203" pitchFamily="34" charset="0"/>
              </a:rPr>
              <a:t>📧 </a:t>
            </a:r>
            <a:r>
              <a:rPr lang="en-IN" sz="1800" b="1" dirty="0">
                <a:solidFill>
                  <a:schemeClr val="tx2"/>
                </a:solidFill>
                <a:effectLst/>
                <a:latin typeface="+mj-lt"/>
                <a:ea typeface="Times New Roman" panose="02020603050405020304" pitchFamily="18" charset="0"/>
              </a:rPr>
              <a:t>For Support: support@mmsservice.in</a:t>
            </a:r>
            <a:br>
              <a:rPr lang="en-IN" sz="1800" dirty="0">
                <a:solidFill>
                  <a:schemeClr val="tx2"/>
                </a:solidFill>
                <a:effectLst/>
                <a:latin typeface="+mj-lt"/>
                <a:ea typeface="Times New Roman" panose="02020603050405020304" pitchFamily="18" charset="0"/>
              </a:rPr>
            </a:br>
            <a:r>
              <a:rPr lang="en-IN" sz="1800" dirty="0">
                <a:solidFill>
                  <a:schemeClr val="tx2"/>
                </a:solidFill>
                <a:effectLst/>
                <a:latin typeface="+mj-lt"/>
                <a:ea typeface="Times New Roman" panose="02020603050405020304" pitchFamily="18" charset="0"/>
                <a:cs typeface="Segoe UI Emoji" panose="020B0502040204020203" pitchFamily="34" charset="0"/>
              </a:rPr>
              <a:t>🌐</a:t>
            </a:r>
            <a:r>
              <a:rPr lang="en-IN" sz="1800" dirty="0">
                <a:solidFill>
                  <a:schemeClr val="tx2"/>
                </a:solidFill>
                <a:effectLst/>
                <a:latin typeface="+mj-lt"/>
                <a:ea typeface="Times New Roman" panose="02020603050405020304" pitchFamily="18" charset="0"/>
              </a:rPr>
              <a:t> </a:t>
            </a:r>
            <a:r>
              <a:rPr lang="en-IN" sz="1800" b="1" dirty="0">
                <a:solidFill>
                  <a:schemeClr val="tx2"/>
                </a:solidFill>
                <a:effectLst/>
                <a:latin typeface="+mj-lt"/>
                <a:ea typeface="Times New Roman" panose="02020603050405020304" pitchFamily="18" charset="0"/>
              </a:rPr>
              <a:t>For More Information:</a:t>
            </a:r>
            <a:r>
              <a:rPr lang="en-IN" sz="1800" dirty="0">
                <a:solidFill>
                  <a:schemeClr val="tx2"/>
                </a:solidFill>
                <a:effectLst/>
                <a:latin typeface="+mj-lt"/>
                <a:ea typeface="Times New Roman" panose="02020603050405020304" pitchFamily="18" charset="0"/>
              </a:rPr>
              <a:t> </a:t>
            </a:r>
            <a:r>
              <a:rPr lang="en-IN" sz="1800" b="1" u="sng" dirty="0">
                <a:solidFill>
                  <a:schemeClr val="tx2"/>
                </a:solidFill>
                <a:effectLst/>
                <a:latin typeface="+mj-lt"/>
                <a:ea typeface="Times New Roman" panose="02020603050405020304" pitchFamily="18" charset="0"/>
                <a:hlinkClick r:id="rId4">
                  <a:extLst>
                    <a:ext uri="{A12FA001-AC4F-418D-AE19-62706E023703}">
                      <ahyp:hlinkClr xmlns:ahyp="http://schemas.microsoft.com/office/drawing/2018/hyperlinkcolor" val="tx"/>
                    </a:ext>
                  </a:extLst>
                </a:hlinkClick>
              </a:rPr>
              <a:t>www.mmsservice.in</a:t>
            </a:r>
            <a:endParaRPr lang="en-IN" sz="1800" b="1" dirty="0">
              <a:solidFill>
                <a:schemeClr val="tx2"/>
              </a:solidFill>
              <a:effectLst/>
              <a:latin typeface="+mj-lt"/>
              <a:ea typeface="Times New Roman" panose="02020603050405020304" pitchFamily="18" charset="0"/>
            </a:endParaRPr>
          </a:p>
        </p:txBody>
      </p:sp>
      <p:sp>
        <p:nvSpPr>
          <p:cNvPr id="16" name="TextBox 6">
            <a:extLst>
              <a:ext uri="{FF2B5EF4-FFF2-40B4-BE49-F238E27FC236}">
                <a16:creationId xmlns:a16="http://schemas.microsoft.com/office/drawing/2014/main" id="{5D4E5776-25F4-8347-EE5C-977696F9440B}"/>
              </a:ext>
            </a:extLst>
          </p:cNvPr>
          <p:cNvSpPr txBox="1"/>
          <p:nvPr/>
        </p:nvSpPr>
        <p:spPr>
          <a:xfrm>
            <a:off x="1755638" y="1297793"/>
            <a:ext cx="8680726" cy="501676"/>
          </a:xfrm>
          <a:prstGeom prst="rect">
            <a:avLst/>
          </a:prstGeom>
        </p:spPr>
        <p:txBody>
          <a:bodyPr wrap="square" lIns="0" tIns="0" rIns="0" bIns="0" rtlCol="0" anchor="t">
            <a:spAutoFit/>
          </a:bodyPr>
          <a:lstStyle/>
          <a:p>
            <a:pPr algn="just">
              <a:lnSpc>
                <a:spcPct val="150000"/>
              </a:lnSpc>
            </a:pPr>
            <a:r>
              <a:rPr lang="en-IN" sz="2000" b="1" dirty="0">
                <a:solidFill>
                  <a:schemeClr val="bg1"/>
                </a:solidFill>
                <a:effectLst/>
                <a:latin typeface="Segoe UI Emoji" panose="020B0502040204020203" pitchFamily="34" charset="0"/>
                <a:ea typeface="Times New Roman" panose="02020603050405020304" pitchFamily="18" charset="0"/>
                <a:cs typeface="Segoe UI Emoji" panose="020B0502040204020203" pitchFamily="34" charset="0"/>
              </a:rPr>
              <a:t>📱</a:t>
            </a:r>
            <a:r>
              <a:rPr lang="en-IN" sz="2000" b="1" dirty="0">
                <a:solidFill>
                  <a:schemeClr val="bg1"/>
                </a:solidFill>
                <a:effectLst/>
                <a:latin typeface="Times New Roman" panose="02020603050405020304" pitchFamily="18" charset="0"/>
                <a:ea typeface="Times New Roman" panose="02020603050405020304" pitchFamily="18" charset="0"/>
              </a:rPr>
              <a:t> </a:t>
            </a:r>
            <a:r>
              <a:rPr lang="en-IN" sz="2400" b="1" dirty="0">
                <a:solidFill>
                  <a:schemeClr val="bg1"/>
                </a:solidFill>
                <a:effectLst/>
                <a:latin typeface="Poppins" panose="00000500000000000000" pitchFamily="2" charset="0"/>
                <a:ea typeface="Times New Roman" panose="02020603050405020304" pitchFamily="18" charset="0"/>
                <a:cs typeface="Poppins" panose="00000500000000000000" pitchFamily="2" charset="0"/>
              </a:rPr>
              <a:t>MMS Solutions – Expert Smartphone Repair &amp; Service</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gradFill rotWithShape="1">
          <a:gsLst>
            <a:gs pos="0">
              <a:srgbClr val="4874B0">
                <a:alpha val="100000"/>
              </a:srgbClr>
            </a:gs>
            <a:gs pos="100000">
              <a:srgbClr val="053371">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4" name="Freeform 4"/>
          <p:cNvSpPr/>
          <p:nvPr/>
        </p:nvSpPr>
        <p:spPr>
          <a:xfrm rot="-5400000" flipV="1">
            <a:off x="10118007" y="-835966"/>
            <a:ext cx="1813931" cy="3485863"/>
          </a:xfrm>
          <a:custGeom>
            <a:avLst/>
            <a:gdLst/>
            <a:ahLst/>
            <a:cxnLst/>
            <a:rect l="l" t="t" r="r" b="b"/>
            <a:pathLst>
              <a:path w="2720897" h="5228794">
                <a:moveTo>
                  <a:pt x="0" y="5228795"/>
                </a:moveTo>
                <a:lnTo>
                  <a:pt x="2720897" y="5228795"/>
                </a:lnTo>
                <a:lnTo>
                  <a:pt x="2720897" y="0"/>
                </a:lnTo>
                <a:lnTo>
                  <a:pt x="0" y="0"/>
                </a:lnTo>
                <a:lnTo>
                  <a:pt x="0" y="5228795"/>
                </a:lnTo>
                <a:close/>
              </a:path>
            </a:pathLst>
          </a:custGeom>
          <a:blipFill>
            <a:blip r:embed="rId2"/>
            <a:stretch>
              <a:fillRect/>
            </a:stretch>
          </a:blipFill>
        </p:spPr>
      </p:sp>
      <p:sp>
        <p:nvSpPr>
          <p:cNvPr id="7" name="Freeform 7"/>
          <p:cNvSpPr/>
          <p:nvPr/>
        </p:nvSpPr>
        <p:spPr>
          <a:xfrm rot="-5400000">
            <a:off x="260063" y="-980979"/>
            <a:ext cx="1813931" cy="3485863"/>
          </a:xfrm>
          <a:custGeom>
            <a:avLst/>
            <a:gdLst/>
            <a:ahLst/>
            <a:cxnLst/>
            <a:rect l="l" t="t" r="r" b="b"/>
            <a:pathLst>
              <a:path w="2720897" h="5228794">
                <a:moveTo>
                  <a:pt x="0" y="0"/>
                </a:moveTo>
                <a:lnTo>
                  <a:pt x="2720897" y="0"/>
                </a:lnTo>
                <a:lnTo>
                  <a:pt x="2720897" y="5228794"/>
                </a:lnTo>
                <a:lnTo>
                  <a:pt x="0" y="5228794"/>
                </a:lnTo>
                <a:lnTo>
                  <a:pt x="0" y="0"/>
                </a:lnTo>
                <a:close/>
              </a:path>
            </a:pathLst>
          </a:custGeom>
          <a:blipFill>
            <a:blip r:embed="rId2"/>
            <a:stretch>
              <a:fillRect/>
            </a:stretch>
          </a:blipFill>
        </p:spPr>
      </p:sp>
      <p:grpSp>
        <p:nvGrpSpPr>
          <p:cNvPr id="11" name="Group 4">
            <a:extLst>
              <a:ext uri="{FF2B5EF4-FFF2-40B4-BE49-F238E27FC236}">
                <a16:creationId xmlns:a16="http://schemas.microsoft.com/office/drawing/2014/main" id="{62A14F95-BD65-A44E-AE15-0C2F8972FA09}"/>
              </a:ext>
            </a:extLst>
          </p:cNvPr>
          <p:cNvGrpSpPr/>
          <p:nvPr/>
        </p:nvGrpSpPr>
        <p:grpSpPr>
          <a:xfrm>
            <a:off x="5534912" y="254091"/>
            <a:ext cx="1122175" cy="580183"/>
            <a:chOff x="0" y="0"/>
            <a:chExt cx="2186727" cy="545838"/>
          </a:xfrm>
        </p:grpSpPr>
        <p:sp>
          <p:nvSpPr>
            <p:cNvPr id="16" name="Freeform 5">
              <a:extLst>
                <a:ext uri="{FF2B5EF4-FFF2-40B4-BE49-F238E27FC236}">
                  <a16:creationId xmlns:a16="http://schemas.microsoft.com/office/drawing/2014/main" id="{51BE3763-201B-CB9C-76C2-9A5FAAC49FAA}"/>
                </a:ext>
              </a:extLst>
            </p:cNvPr>
            <p:cNvSpPr/>
            <p:nvPr/>
          </p:nvSpPr>
          <p:spPr>
            <a:xfrm>
              <a:off x="0" y="0"/>
              <a:ext cx="2186727" cy="545838"/>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18" name="TextBox 6">
              <a:extLst>
                <a:ext uri="{FF2B5EF4-FFF2-40B4-BE49-F238E27FC236}">
                  <a16:creationId xmlns:a16="http://schemas.microsoft.com/office/drawing/2014/main" id="{9FEB5FD0-4DC2-E594-666A-D855313FBD2F}"/>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9" name="TextBox 6">
            <a:extLst>
              <a:ext uri="{FF2B5EF4-FFF2-40B4-BE49-F238E27FC236}">
                <a16:creationId xmlns:a16="http://schemas.microsoft.com/office/drawing/2014/main" id="{35B9FC98-7141-E85F-BE0F-B0639B43241B}"/>
              </a:ext>
            </a:extLst>
          </p:cNvPr>
          <p:cNvSpPr txBox="1"/>
          <p:nvPr/>
        </p:nvSpPr>
        <p:spPr>
          <a:xfrm>
            <a:off x="5642541" y="287846"/>
            <a:ext cx="1014546" cy="418063"/>
          </a:xfrm>
          <a:prstGeom prst="rect">
            <a:avLst/>
          </a:prstGeom>
        </p:spPr>
        <p:txBody>
          <a:bodyPr wrap="square" lIns="0" tIns="0" rIns="0" bIns="0" rtlCol="0" anchor="t">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IN" sz="2000" b="1" i="0" u="none" strike="noStrike" kern="1200" cap="none" spc="0" normalizeH="0" baseline="0" noProof="0" dirty="0">
                <a:ln>
                  <a:noFill/>
                </a:ln>
                <a:solidFill>
                  <a:srgbClr val="1F497D"/>
                </a:solidFill>
                <a:effectLst/>
                <a:uLnTx/>
                <a:uFillTx/>
                <a:latin typeface="Poppins" panose="00000500000000000000" pitchFamily="2" charset="0"/>
                <a:ea typeface="Times New Roman" panose="02020603050405020304" pitchFamily="18" charset="0"/>
                <a:cs typeface="Poppins" panose="00000500000000000000" pitchFamily="2" charset="0"/>
              </a:rPr>
              <a:t>Brands</a:t>
            </a:r>
          </a:p>
        </p:txBody>
      </p:sp>
      <p:pic>
        <p:nvPicPr>
          <p:cNvPr id="3" name="Picture 2">
            <a:extLst>
              <a:ext uri="{FF2B5EF4-FFF2-40B4-BE49-F238E27FC236}">
                <a16:creationId xmlns:a16="http://schemas.microsoft.com/office/drawing/2014/main" id="{775049C6-0C06-9F0F-E031-24615306C2C1}"/>
              </a:ext>
            </a:extLst>
          </p:cNvPr>
          <p:cNvPicPr>
            <a:picLocks noChangeAspect="1"/>
          </p:cNvPicPr>
          <p:nvPr/>
        </p:nvPicPr>
        <p:blipFill>
          <a:blip r:embed="rId3"/>
          <a:stretch>
            <a:fillRect/>
          </a:stretch>
        </p:blipFill>
        <p:spPr>
          <a:xfrm>
            <a:off x="2581077" y="1233377"/>
            <a:ext cx="7029846" cy="5324475"/>
          </a:xfrm>
          <a:prstGeom prst="rect">
            <a:avLst/>
          </a:prstGeom>
        </p:spPr>
      </p:pic>
    </p:spTree>
    <p:extLst>
      <p:ext uri="{BB962C8B-B14F-4D97-AF65-F5344CB8AC3E}">
        <p14:creationId xmlns:p14="http://schemas.microsoft.com/office/powerpoint/2010/main" val="246763326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gradFill rotWithShape="1">
          <a:gsLst>
            <a:gs pos="0">
              <a:srgbClr val="4874B0">
                <a:alpha val="100000"/>
              </a:srgbClr>
            </a:gs>
            <a:gs pos="100000">
              <a:srgbClr val="053371">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4" name="Freeform 4"/>
          <p:cNvSpPr/>
          <p:nvPr/>
        </p:nvSpPr>
        <p:spPr>
          <a:xfrm rot="-5400000" flipV="1">
            <a:off x="10118007" y="-835966"/>
            <a:ext cx="1813931" cy="3485863"/>
          </a:xfrm>
          <a:custGeom>
            <a:avLst/>
            <a:gdLst/>
            <a:ahLst/>
            <a:cxnLst/>
            <a:rect l="l" t="t" r="r" b="b"/>
            <a:pathLst>
              <a:path w="2720897" h="5228794">
                <a:moveTo>
                  <a:pt x="0" y="5228795"/>
                </a:moveTo>
                <a:lnTo>
                  <a:pt x="2720897" y="5228795"/>
                </a:lnTo>
                <a:lnTo>
                  <a:pt x="2720897" y="0"/>
                </a:lnTo>
                <a:lnTo>
                  <a:pt x="0" y="0"/>
                </a:lnTo>
                <a:lnTo>
                  <a:pt x="0" y="5228795"/>
                </a:lnTo>
                <a:close/>
              </a:path>
            </a:pathLst>
          </a:custGeom>
          <a:blipFill>
            <a:blip r:embed="rId2"/>
            <a:stretch>
              <a:fillRect/>
            </a:stretch>
          </a:blipFill>
        </p:spPr>
      </p:sp>
      <p:sp>
        <p:nvSpPr>
          <p:cNvPr id="7" name="Freeform 7"/>
          <p:cNvSpPr/>
          <p:nvPr/>
        </p:nvSpPr>
        <p:spPr>
          <a:xfrm rot="-5400000">
            <a:off x="260063" y="-980979"/>
            <a:ext cx="1813931" cy="3485863"/>
          </a:xfrm>
          <a:custGeom>
            <a:avLst/>
            <a:gdLst/>
            <a:ahLst/>
            <a:cxnLst/>
            <a:rect l="l" t="t" r="r" b="b"/>
            <a:pathLst>
              <a:path w="2720897" h="5228794">
                <a:moveTo>
                  <a:pt x="0" y="0"/>
                </a:moveTo>
                <a:lnTo>
                  <a:pt x="2720897" y="0"/>
                </a:lnTo>
                <a:lnTo>
                  <a:pt x="2720897" y="5228794"/>
                </a:lnTo>
                <a:lnTo>
                  <a:pt x="0" y="5228794"/>
                </a:lnTo>
                <a:lnTo>
                  <a:pt x="0" y="0"/>
                </a:lnTo>
                <a:close/>
              </a:path>
            </a:pathLst>
          </a:custGeom>
          <a:blipFill>
            <a:blip r:embed="rId2"/>
            <a:stretch>
              <a:fillRect/>
            </a:stretch>
          </a:blipFill>
        </p:spPr>
      </p:sp>
      <p:grpSp>
        <p:nvGrpSpPr>
          <p:cNvPr id="11" name="Group 4">
            <a:extLst>
              <a:ext uri="{FF2B5EF4-FFF2-40B4-BE49-F238E27FC236}">
                <a16:creationId xmlns:a16="http://schemas.microsoft.com/office/drawing/2014/main" id="{62A14F95-BD65-A44E-AE15-0C2F8972FA09}"/>
              </a:ext>
            </a:extLst>
          </p:cNvPr>
          <p:cNvGrpSpPr/>
          <p:nvPr/>
        </p:nvGrpSpPr>
        <p:grpSpPr>
          <a:xfrm>
            <a:off x="5180152" y="322664"/>
            <a:ext cx="1347258" cy="580183"/>
            <a:chOff x="0" y="0"/>
            <a:chExt cx="2186727" cy="545838"/>
          </a:xfrm>
        </p:grpSpPr>
        <p:sp>
          <p:nvSpPr>
            <p:cNvPr id="16" name="Freeform 5">
              <a:extLst>
                <a:ext uri="{FF2B5EF4-FFF2-40B4-BE49-F238E27FC236}">
                  <a16:creationId xmlns:a16="http://schemas.microsoft.com/office/drawing/2014/main" id="{51BE3763-201B-CB9C-76C2-9A5FAAC49FAA}"/>
                </a:ext>
              </a:extLst>
            </p:cNvPr>
            <p:cNvSpPr/>
            <p:nvPr/>
          </p:nvSpPr>
          <p:spPr>
            <a:xfrm>
              <a:off x="0" y="0"/>
              <a:ext cx="2186727" cy="545838"/>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18" name="TextBox 6">
              <a:extLst>
                <a:ext uri="{FF2B5EF4-FFF2-40B4-BE49-F238E27FC236}">
                  <a16:creationId xmlns:a16="http://schemas.microsoft.com/office/drawing/2014/main" id="{9FEB5FD0-4DC2-E594-666A-D855313FBD2F}"/>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9" name="TextBox 6">
            <a:extLst>
              <a:ext uri="{FF2B5EF4-FFF2-40B4-BE49-F238E27FC236}">
                <a16:creationId xmlns:a16="http://schemas.microsoft.com/office/drawing/2014/main" id="{35B9FC98-7141-E85F-BE0F-B0639B43241B}"/>
              </a:ext>
            </a:extLst>
          </p:cNvPr>
          <p:cNvSpPr txBox="1"/>
          <p:nvPr/>
        </p:nvSpPr>
        <p:spPr>
          <a:xfrm>
            <a:off x="5287780" y="356419"/>
            <a:ext cx="1122400" cy="418063"/>
          </a:xfrm>
          <a:prstGeom prst="rect">
            <a:avLst/>
          </a:prstGeom>
        </p:spPr>
        <p:txBody>
          <a:bodyPr wrap="square" lIns="0" tIns="0" rIns="0" bIns="0" rtlCol="0" anchor="t">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IN" sz="2000" b="1" i="0" u="none" strike="noStrike" kern="1200" cap="none" spc="0" normalizeH="0" baseline="0" noProof="0" dirty="0">
                <a:ln>
                  <a:noFill/>
                </a:ln>
                <a:solidFill>
                  <a:srgbClr val="1F497D"/>
                </a:solidFill>
                <a:effectLst/>
                <a:uLnTx/>
                <a:uFillTx/>
                <a:latin typeface="Poppins" panose="00000500000000000000" pitchFamily="2" charset="0"/>
                <a:ea typeface="Times New Roman" panose="02020603050405020304" pitchFamily="18" charset="0"/>
                <a:cs typeface="Poppins" panose="00000500000000000000" pitchFamily="2" charset="0"/>
              </a:rPr>
              <a:t>Services</a:t>
            </a:r>
          </a:p>
        </p:txBody>
      </p:sp>
      <p:pic>
        <p:nvPicPr>
          <p:cNvPr id="3" name="Picture 2">
            <a:extLst>
              <a:ext uri="{FF2B5EF4-FFF2-40B4-BE49-F238E27FC236}">
                <a16:creationId xmlns:a16="http://schemas.microsoft.com/office/drawing/2014/main" id="{772C7A17-3728-EBA4-3910-835922BDC0F2}"/>
              </a:ext>
            </a:extLst>
          </p:cNvPr>
          <p:cNvPicPr>
            <a:picLocks noChangeAspect="1"/>
          </p:cNvPicPr>
          <p:nvPr/>
        </p:nvPicPr>
        <p:blipFill>
          <a:blip r:embed="rId3"/>
          <a:stretch>
            <a:fillRect/>
          </a:stretch>
        </p:blipFill>
        <p:spPr>
          <a:xfrm>
            <a:off x="995363" y="1015181"/>
            <a:ext cx="10201275" cy="5486400"/>
          </a:xfrm>
          <a:prstGeom prst="rect">
            <a:avLst/>
          </a:prstGeom>
        </p:spPr>
      </p:pic>
    </p:spTree>
    <p:extLst>
      <p:ext uri="{BB962C8B-B14F-4D97-AF65-F5344CB8AC3E}">
        <p14:creationId xmlns:p14="http://schemas.microsoft.com/office/powerpoint/2010/main" val="183613717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gradFill rotWithShape="1">
          <a:gsLst>
            <a:gs pos="0">
              <a:srgbClr val="4874B0">
                <a:alpha val="100000"/>
              </a:srgbClr>
            </a:gs>
            <a:gs pos="100000">
              <a:srgbClr val="053371">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4" name="Freeform 4"/>
          <p:cNvSpPr/>
          <p:nvPr/>
        </p:nvSpPr>
        <p:spPr>
          <a:xfrm rot="-5400000" flipV="1">
            <a:off x="10118007" y="-835966"/>
            <a:ext cx="1813931" cy="3485863"/>
          </a:xfrm>
          <a:custGeom>
            <a:avLst/>
            <a:gdLst/>
            <a:ahLst/>
            <a:cxnLst/>
            <a:rect l="l" t="t" r="r" b="b"/>
            <a:pathLst>
              <a:path w="2720897" h="5228794">
                <a:moveTo>
                  <a:pt x="0" y="5228795"/>
                </a:moveTo>
                <a:lnTo>
                  <a:pt x="2720897" y="5228795"/>
                </a:lnTo>
                <a:lnTo>
                  <a:pt x="2720897" y="0"/>
                </a:lnTo>
                <a:lnTo>
                  <a:pt x="0" y="0"/>
                </a:lnTo>
                <a:lnTo>
                  <a:pt x="0" y="5228795"/>
                </a:lnTo>
                <a:close/>
              </a:path>
            </a:pathLst>
          </a:custGeom>
          <a:blipFill>
            <a:blip r:embed="rId2"/>
            <a:stretch>
              <a:fillRect/>
            </a:stretch>
          </a:blipFill>
        </p:spPr>
      </p:sp>
      <p:sp>
        <p:nvSpPr>
          <p:cNvPr id="7" name="Freeform 7"/>
          <p:cNvSpPr/>
          <p:nvPr/>
        </p:nvSpPr>
        <p:spPr>
          <a:xfrm rot="-5400000">
            <a:off x="260063" y="-980979"/>
            <a:ext cx="1813931" cy="3485863"/>
          </a:xfrm>
          <a:custGeom>
            <a:avLst/>
            <a:gdLst/>
            <a:ahLst/>
            <a:cxnLst/>
            <a:rect l="l" t="t" r="r" b="b"/>
            <a:pathLst>
              <a:path w="2720897" h="5228794">
                <a:moveTo>
                  <a:pt x="0" y="0"/>
                </a:moveTo>
                <a:lnTo>
                  <a:pt x="2720897" y="0"/>
                </a:lnTo>
                <a:lnTo>
                  <a:pt x="2720897" y="5228794"/>
                </a:lnTo>
                <a:lnTo>
                  <a:pt x="0" y="5228794"/>
                </a:lnTo>
                <a:lnTo>
                  <a:pt x="0" y="0"/>
                </a:lnTo>
                <a:close/>
              </a:path>
            </a:pathLst>
          </a:custGeom>
          <a:blipFill>
            <a:blip r:embed="rId2"/>
            <a:stretch>
              <a:fillRect/>
            </a:stretch>
          </a:blipFill>
        </p:spPr>
      </p:sp>
      <p:grpSp>
        <p:nvGrpSpPr>
          <p:cNvPr id="11" name="Group 4">
            <a:extLst>
              <a:ext uri="{FF2B5EF4-FFF2-40B4-BE49-F238E27FC236}">
                <a16:creationId xmlns:a16="http://schemas.microsoft.com/office/drawing/2014/main" id="{62A14F95-BD65-A44E-AE15-0C2F8972FA09}"/>
              </a:ext>
            </a:extLst>
          </p:cNvPr>
          <p:cNvGrpSpPr/>
          <p:nvPr/>
        </p:nvGrpSpPr>
        <p:grpSpPr>
          <a:xfrm>
            <a:off x="5152017" y="322664"/>
            <a:ext cx="1473867" cy="580183"/>
            <a:chOff x="0" y="0"/>
            <a:chExt cx="2186727" cy="545838"/>
          </a:xfrm>
        </p:grpSpPr>
        <p:sp>
          <p:nvSpPr>
            <p:cNvPr id="16" name="Freeform 5">
              <a:extLst>
                <a:ext uri="{FF2B5EF4-FFF2-40B4-BE49-F238E27FC236}">
                  <a16:creationId xmlns:a16="http://schemas.microsoft.com/office/drawing/2014/main" id="{51BE3763-201B-CB9C-76C2-9A5FAAC49FAA}"/>
                </a:ext>
              </a:extLst>
            </p:cNvPr>
            <p:cNvSpPr/>
            <p:nvPr/>
          </p:nvSpPr>
          <p:spPr>
            <a:xfrm>
              <a:off x="0" y="0"/>
              <a:ext cx="2186727" cy="545838"/>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18" name="TextBox 6">
              <a:extLst>
                <a:ext uri="{FF2B5EF4-FFF2-40B4-BE49-F238E27FC236}">
                  <a16:creationId xmlns:a16="http://schemas.microsoft.com/office/drawing/2014/main" id="{9FEB5FD0-4DC2-E594-666A-D855313FBD2F}"/>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9" name="TextBox 6">
            <a:extLst>
              <a:ext uri="{FF2B5EF4-FFF2-40B4-BE49-F238E27FC236}">
                <a16:creationId xmlns:a16="http://schemas.microsoft.com/office/drawing/2014/main" id="{35B9FC98-7141-E85F-BE0F-B0639B43241B}"/>
              </a:ext>
            </a:extLst>
          </p:cNvPr>
          <p:cNvSpPr txBox="1"/>
          <p:nvPr/>
        </p:nvSpPr>
        <p:spPr>
          <a:xfrm>
            <a:off x="5259645" y="356419"/>
            <a:ext cx="1366239" cy="418063"/>
          </a:xfrm>
          <a:prstGeom prst="rect">
            <a:avLst/>
          </a:prstGeom>
        </p:spPr>
        <p:txBody>
          <a:bodyPr wrap="square" lIns="0" tIns="0" rIns="0" bIns="0" rtlCol="0" anchor="t">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lang="en-US" sz="2000" b="1" dirty="0">
                <a:solidFill>
                  <a:srgbClr val="1F497D"/>
                </a:solidFill>
                <a:latin typeface="Poppins" panose="00000500000000000000" pitchFamily="2" charset="0"/>
                <a:ea typeface="Times New Roman" panose="02020603050405020304" pitchFamily="18" charset="0"/>
                <a:cs typeface="Poppins" panose="00000500000000000000" pitchFamily="2" charset="0"/>
              </a:rPr>
              <a:t>S</a:t>
            </a:r>
            <a:r>
              <a:rPr lang="en-IN" sz="2000" b="1" dirty="0">
                <a:solidFill>
                  <a:srgbClr val="1F497D"/>
                </a:solidFill>
                <a:latin typeface="Poppins" panose="00000500000000000000" pitchFamily="2" charset="0"/>
                <a:ea typeface="Times New Roman" panose="02020603050405020304" pitchFamily="18" charset="0"/>
                <a:cs typeface="Poppins" panose="00000500000000000000" pitchFamily="2" charset="0"/>
              </a:rPr>
              <a:t>trengths</a:t>
            </a:r>
            <a:endParaRPr kumimoji="0" lang="en-IN" sz="2000" b="1" i="0" u="none" strike="noStrike" kern="1200" cap="none" spc="0" normalizeH="0" baseline="0" noProof="0" dirty="0">
              <a:ln>
                <a:noFill/>
              </a:ln>
              <a:solidFill>
                <a:srgbClr val="1F497D"/>
              </a:solidFill>
              <a:effectLst/>
              <a:uLnTx/>
              <a:uFillTx/>
              <a:latin typeface="Poppins" panose="00000500000000000000" pitchFamily="2" charset="0"/>
              <a:ea typeface="Times New Roman" panose="02020603050405020304" pitchFamily="18" charset="0"/>
              <a:cs typeface="Poppins" panose="00000500000000000000" pitchFamily="2" charset="0"/>
            </a:endParaRPr>
          </a:p>
        </p:txBody>
      </p:sp>
      <p:pic>
        <p:nvPicPr>
          <p:cNvPr id="3" name="Picture 2">
            <a:extLst>
              <a:ext uri="{FF2B5EF4-FFF2-40B4-BE49-F238E27FC236}">
                <a16:creationId xmlns:a16="http://schemas.microsoft.com/office/drawing/2014/main" id="{DA68A89C-0702-CC14-1BF7-0EA79C621328}"/>
              </a:ext>
            </a:extLst>
          </p:cNvPr>
          <p:cNvPicPr>
            <a:picLocks noChangeAspect="1"/>
          </p:cNvPicPr>
          <p:nvPr/>
        </p:nvPicPr>
        <p:blipFill>
          <a:blip r:embed="rId3"/>
          <a:stretch>
            <a:fillRect/>
          </a:stretch>
        </p:blipFill>
        <p:spPr>
          <a:xfrm>
            <a:off x="672904" y="2006948"/>
            <a:ext cx="10846191" cy="3350542"/>
          </a:xfrm>
          <a:prstGeom prst="rect">
            <a:avLst/>
          </a:prstGeom>
        </p:spPr>
      </p:pic>
    </p:spTree>
    <p:extLst>
      <p:ext uri="{BB962C8B-B14F-4D97-AF65-F5344CB8AC3E}">
        <p14:creationId xmlns:p14="http://schemas.microsoft.com/office/powerpoint/2010/main" val="168808976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gradFill rotWithShape="1">
          <a:gsLst>
            <a:gs pos="0">
              <a:srgbClr val="4874B0">
                <a:alpha val="100000"/>
              </a:srgbClr>
            </a:gs>
            <a:gs pos="100000">
              <a:srgbClr val="053371">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4" name="Freeform 4"/>
          <p:cNvSpPr/>
          <p:nvPr/>
        </p:nvSpPr>
        <p:spPr>
          <a:xfrm rot="-5400000" flipV="1">
            <a:off x="10118007" y="-835966"/>
            <a:ext cx="1813931" cy="3485863"/>
          </a:xfrm>
          <a:custGeom>
            <a:avLst/>
            <a:gdLst/>
            <a:ahLst/>
            <a:cxnLst/>
            <a:rect l="l" t="t" r="r" b="b"/>
            <a:pathLst>
              <a:path w="2720897" h="5228794">
                <a:moveTo>
                  <a:pt x="0" y="5228795"/>
                </a:moveTo>
                <a:lnTo>
                  <a:pt x="2720897" y="5228795"/>
                </a:lnTo>
                <a:lnTo>
                  <a:pt x="2720897" y="0"/>
                </a:lnTo>
                <a:lnTo>
                  <a:pt x="0" y="0"/>
                </a:lnTo>
                <a:lnTo>
                  <a:pt x="0" y="5228795"/>
                </a:lnTo>
                <a:close/>
              </a:path>
            </a:pathLst>
          </a:custGeom>
          <a:blipFill>
            <a:blip r:embed="rId2"/>
            <a:stretch>
              <a:fillRect/>
            </a:stretch>
          </a:blipFill>
        </p:spPr>
      </p:sp>
      <p:sp>
        <p:nvSpPr>
          <p:cNvPr id="7" name="Freeform 7"/>
          <p:cNvSpPr/>
          <p:nvPr/>
        </p:nvSpPr>
        <p:spPr>
          <a:xfrm rot="-5400000">
            <a:off x="260063" y="-980979"/>
            <a:ext cx="1813931" cy="3485863"/>
          </a:xfrm>
          <a:custGeom>
            <a:avLst/>
            <a:gdLst/>
            <a:ahLst/>
            <a:cxnLst/>
            <a:rect l="l" t="t" r="r" b="b"/>
            <a:pathLst>
              <a:path w="2720897" h="5228794">
                <a:moveTo>
                  <a:pt x="0" y="0"/>
                </a:moveTo>
                <a:lnTo>
                  <a:pt x="2720897" y="0"/>
                </a:lnTo>
                <a:lnTo>
                  <a:pt x="2720897" y="5228794"/>
                </a:lnTo>
                <a:lnTo>
                  <a:pt x="0" y="5228794"/>
                </a:lnTo>
                <a:lnTo>
                  <a:pt x="0" y="0"/>
                </a:lnTo>
                <a:close/>
              </a:path>
            </a:pathLst>
          </a:custGeom>
          <a:blipFill>
            <a:blip r:embed="rId2"/>
            <a:stretch>
              <a:fillRect/>
            </a:stretch>
          </a:blipFill>
        </p:spPr>
      </p:sp>
      <p:grpSp>
        <p:nvGrpSpPr>
          <p:cNvPr id="11" name="Group 4">
            <a:extLst>
              <a:ext uri="{FF2B5EF4-FFF2-40B4-BE49-F238E27FC236}">
                <a16:creationId xmlns:a16="http://schemas.microsoft.com/office/drawing/2014/main" id="{62A14F95-BD65-A44E-AE15-0C2F8972FA09}"/>
              </a:ext>
            </a:extLst>
          </p:cNvPr>
          <p:cNvGrpSpPr/>
          <p:nvPr/>
        </p:nvGrpSpPr>
        <p:grpSpPr>
          <a:xfrm>
            <a:off x="5058231" y="272042"/>
            <a:ext cx="1272231" cy="580183"/>
            <a:chOff x="0" y="0"/>
            <a:chExt cx="2186727" cy="545838"/>
          </a:xfrm>
        </p:grpSpPr>
        <p:sp>
          <p:nvSpPr>
            <p:cNvPr id="16" name="Freeform 5">
              <a:extLst>
                <a:ext uri="{FF2B5EF4-FFF2-40B4-BE49-F238E27FC236}">
                  <a16:creationId xmlns:a16="http://schemas.microsoft.com/office/drawing/2014/main" id="{51BE3763-201B-CB9C-76C2-9A5FAAC49FAA}"/>
                </a:ext>
              </a:extLst>
            </p:cNvPr>
            <p:cNvSpPr/>
            <p:nvPr/>
          </p:nvSpPr>
          <p:spPr>
            <a:xfrm>
              <a:off x="0" y="0"/>
              <a:ext cx="2186727" cy="545838"/>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18" name="TextBox 6">
              <a:extLst>
                <a:ext uri="{FF2B5EF4-FFF2-40B4-BE49-F238E27FC236}">
                  <a16:creationId xmlns:a16="http://schemas.microsoft.com/office/drawing/2014/main" id="{9FEB5FD0-4DC2-E594-666A-D855313FBD2F}"/>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9" name="TextBox 6">
            <a:extLst>
              <a:ext uri="{FF2B5EF4-FFF2-40B4-BE49-F238E27FC236}">
                <a16:creationId xmlns:a16="http://schemas.microsoft.com/office/drawing/2014/main" id="{35B9FC98-7141-E85F-BE0F-B0639B43241B}"/>
              </a:ext>
            </a:extLst>
          </p:cNvPr>
          <p:cNvSpPr txBox="1"/>
          <p:nvPr/>
        </p:nvSpPr>
        <p:spPr>
          <a:xfrm>
            <a:off x="5237148" y="306443"/>
            <a:ext cx="967430" cy="418063"/>
          </a:xfrm>
          <a:prstGeom prst="rect">
            <a:avLst/>
          </a:prstGeom>
        </p:spPr>
        <p:txBody>
          <a:bodyPr wrap="square" lIns="0" tIns="0" rIns="0" bIns="0" rtlCol="0" anchor="t">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IN" sz="2000" b="1" i="0" u="none" strike="noStrike" kern="1200" cap="none" spc="0" normalizeH="0" baseline="0" noProof="0" dirty="0">
                <a:ln>
                  <a:noFill/>
                </a:ln>
                <a:solidFill>
                  <a:srgbClr val="1F497D"/>
                </a:solidFill>
                <a:effectLst/>
                <a:uLnTx/>
                <a:uFillTx/>
                <a:latin typeface="Poppins" panose="00000500000000000000" pitchFamily="2" charset="0"/>
                <a:ea typeface="Times New Roman" panose="02020603050405020304" pitchFamily="18" charset="0"/>
                <a:cs typeface="Poppins" panose="00000500000000000000" pitchFamily="2" charset="0"/>
              </a:rPr>
              <a:t>Outlets</a:t>
            </a:r>
          </a:p>
        </p:txBody>
      </p:sp>
      <p:pic>
        <p:nvPicPr>
          <p:cNvPr id="3" name="Picture 2">
            <a:extLst>
              <a:ext uri="{FF2B5EF4-FFF2-40B4-BE49-F238E27FC236}">
                <a16:creationId xmlns:a16="http://schemas.microsoft.com/office/drawing/2014/main" id="{9C26132B-3DE1-9A6E-1019-70B78D7D758D}"/>
              </a:ext>
            </a:extLst>
          </p:cNvPr>
          <p:cNvPicPr>
            <a:picLocks noChangeAspect="1"/>
          </p:cNvPicPr>
          <p:nvPr/>
        </p:nvPicPr>
        <p:blipFill>
          <a:blip r:embed="rId3"/>
          <a:stretch>
            <a:fillRect/>
          </a:stretch>
        </p:blipFill>
        <p:spPr>
          <a:xfrm>
            <a:off x="876301" y="1375783"/>
            <a:ext cx="10439400" cy="5210175"/>
          </a:xfrm>
          <a:prstGeom prst="rect">
            <a:avLst/>
          </a:prstGeom>
        </p:spPr>
      </p:pic>
    </p:spTree>
    <p:extLst>
      <p:ext uri="{BB962C8B-B14F-4D97-AF65-F5344CB8AC3E}">
        <p14:creationId xmlns:p14="http://schemas.microsoft.com/office/powerpoint/2010/main" val="64709098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gradFill rotWithShape="1">
          <a:gsLst>
            <a:gs pos="0">
              <a:srgbClr val="4874B0">
                <a:alpha val="100000"/>
              </a:srgbClr>
            </a:gs>
            <a:gs pos="100000">
              <a:srgbClr val="053371">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4" name="Freeform 4"/>
          <p:cNvSpPr/>
          <p:nvPr/>
        </p:nvSpPr>
        <p:spPr>
          <a:xfrm rot="-5400000" flipV="1">
            <a:off x="10118007" y="-835966"/>
            <a:ext cx="1813931" cy="3485863"/>
          </a:xfrm>
          <a:custGeom>
            <a:avLst/>
            <a:gdLst/>
            <a:ahLst/>
            <a:cxnLst/>
            <a:rect l="l" t="t" r="r" b="b"/>
            <a:pathLst>
              <a:path w="2720897" h="5228794">
                <a:moveTo>
                  <a:pt x="0" y="5228795"/>
                </a:moveTo>
                <a:lnTo>
                  <a:pt x="2720897" y="5228795"/>
                </a:lnTo>
                <a:lnTo>
                  <a:pt x="2720897" y="0"/>
                </a:lnTo>
                <a:lnTo>
                  <a:pt x="0" y="0"/>
                </a:lnTo>
                <a:lnTo>
                  <a:pt x="0" y="5228795"/>
                </a:lnTo>
                <a:close/>
              </a:path>
            </a:pathLst>
          </a:custGeom>
          <a:blipFill>
            <a:blip r:embed="rId2"/>
            <a:stretch>
              <a:fillRect/>
            </a:stretch>
          </a:blipFill>
        </p:spPr>
      </p:sp>
      <p:sp>
        <p:nvSpPr>
          <p:cNvPr id="7" name="Freeform 7"/>
          <p:cNvSpPr/>
          <p:nvPr/>
        </p:nvSpPr>
        <p:spPr>
          <a:xfrm rot="-5400000">
            <a:off x="260063" y="-980979"/>
            <a:ext cx="1813931" cy="3485863"/>
          </a:xfrm>
          <a:custGeom>
            <a:avLst/>
            <a:gdLst/>
            <a:ahLst/>
            <a:cxnLst/>
            <a:rect l="l" t="t" r="r" b="b"/>
            <a:pathLst>
              <a:path w="2720897" h="5228794">
                <a:moveTo>
                  <a:pt x="0" y="0"/>
                </a:moveTo>
                <a:lnTo>
                  <a:pt x="2720897" y="0"/>
                </a:lnTo>
                <a:lnTo>
                  <a:pt x="2720897" y="5228794"/>
                </a:lnTo>
                <a:lnTo>
                  <a:pt x="0" y="5228794"/>
                </a:lnTo>
                <a:lnTo>
                  <a:pt x="0" y="0"/>
                </a:lnTo>
                <a:close/>
              </a:path>
            </a:pathLst>
          </a:custGeom>
          <a:blipFill>
            <a:blip r:embed="rId2"/>
            <a:stretch>
              <a:fillRect/>
            </a:stretch>
          </a:blipFill>
        </p:spPr>
      </p:sp>
      <p:grpSp>
        <p:nvGrpSpPr>
          <p:cNvPr id="11" name="Group 4">
            <a:extLst>
              <a:ext uri="{FF2B5EF4-FFF2-40B4-BE49-F238E27FC236}">
                <a16:creationId xmlns:a16="http://schemas.microsoft.com/office/drawing/2014/main" id="{62A14F95-BD65-A44E-AE15-0C2F8972FA09}"/>
              </a:ext>
            </a:extLst>
          </p:cNvPr>
          <p:cNvGrpSpPr/>
          <p:nvPr/>
        </p:nvGrpSpPr>
        <p:grpSpPr>
          <a:xfrm>
            <a:off x="4081363" y="308596"/>
            <a:ext cx="3921645" cy="580183"/>
            <a:chOff x="0" y="0"/>
            <a:chExt cx="2186727" cy="545838"/>
          </a:xfrm>
        </p:grpSpPr>
        <p:sp>
          <p:nvSpPr>
            <p:cNvPr id="16" name="Freeform 5">
              <a:extLst>
                <a:ext uri="{FF2B5EF4-FFF2-40B4-BE49-F238E27FC236}">
                  <a16:creationId xmlns:a16="http://schemas.microsoft.com/office/drawing/2014/main" id="{51BE3763-201B-CB9C-76C2-9A5FAAC49FAA}"/>
                </a:ext>
              </a:extLst>
            </p:cNvPr>
            <p:cNvSpPr/>
            <p:nvPr/>
          </p:nvSpPr>
          <p:spPr>
            <a:xfrm>
              <a:off x="0" y="0"/>
              <a:ext cx="2186727" cy="545838"/>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18" name="TextBox 6">
              <a:extLst>
                <a:ext uri="{FF2B5EF4-FFF2-40B4-BE49-F238E27FC236}">
                  <a16:creationId xmlns:a16="http://schemas.microsoft.com/office/drawing/2014/main" id="{9FEB5FD0-4DC2-E594-666A-D855313FBD2F}"/>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9" name="TextBox 6">
            <a:extLst>
              <a:ext uri="{FF2B5EF4-FFF2-40B4-BE49-F238E27FC236}">
                <a16:creationId xmlns:a16="http://schemas.microsoft.com/office/drawing/2014/main" id="{35B9FC98-7141-E85F-BE0F-B0639B43241B}"/>
              </a:ext>
            </a:extLst>
          </p:cNvPr>
          <p:cNvSpPr txBox="1"/>
          <p:nvPr/>
        </p:nvSpPr>
        <p:spPr>
          <a:xfrm>
            <a:off x="4188991" y="342351"/>
            <a:ext cx="3814017" cy="418063"/>
          </a:xfrm>
          <a:prstGeom prst="rect">
            <a:avLst/>
          </a:prstGeom>
        </p:spPr>
        <p:txBody>
          <a:bodyPr wrap="square" lIns="0" tIns="0" rIns="0" bIns="0" rtlCol="0" anchor="t">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IN" sz="2000" b="1" i="0" u="none" strike="noStrike" kern="1200" cap="none" spc="0" normalizeH="0" baseline="0" noProof="0" dirty="0">
                <a:ln>
                  <a:noFill/>
                </a:ln>
                <a:solidFill>
                  <a:srgbClr val="1F497D"/>
                </a:solidFill>
                <a:effectLst/>
                <a:uLnTx/>
                <a:uFillTx/>
                <a:latin typeface="Poppins" panose="00000500000000000000" pitchFamily="2" charset="0"/>
                <a:ea typeface="Times New Roman" panose="02020603050405020304" pitchFamily="18" charset="0"/>
                <a:cs typeface="Poppins" panose="00000500000000000000" pitchFamily="2" charset="0"/>
              </a:rPr>
              <a:t>Contact Numbers for Outlets</a:t>
            </a:r>
          </a:p>
        </p:txBody>
      </p:sp>
      <p:pic>
        <p:nvPicPr>
          <p:cNvPr id="6" name="Picture 5">
            <a:extLst>
              <a:ext uri="{FF2B5EF4-FFF2-40B4-BE49-F238E27FC236}">
                <a16:creationId xmlns:a16="http://schemas.microsoft.com/office/drawing/2014/main" id="{CB294950-CED9-8BAB-056F-DFDC5500DAC3}"/>
              </a:ext>
            </a:extLst>
          </p:cNvPr>
          <p:cNvPicPr>
            <a:picLocks noChangeAspect="1"/>
          </p:cNvPicPr>
          <p:nvPr/>
        </p:nvPicPr>
        <p:blipFill>
          <a:blip r:embed="rId3"/>
          <a:stretch>
            <a:fillRect/>
          </a:stretch>
        </p:blipFill>
        <p:spPr>
          <a:xfrm>
            <a:off x="2156911" y="2170014"/>
            <a:ext cx="7878176" cy="3302318"/>
          </a:xfrm>
          <a:prstGeom prst="rect">
            <a:avLst/>
          </a:prstGeom>
        </p:spPr>
      </p:pic>
    </p:spTree>
    <p:extLst>
      <p:ext uri="{BB962C8B-B14F-4D97-AF65-F5344CB8AC3E}">
        <p14:creationId xmlns:p14="http://schemas.microsoft.com/office/powerpoint/2010/main" val="215221200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gradFill rotWithShape="1">
          <a:gsLst>
            <a:gs pos="0">
              <a:srgbClr val="4874B0">
                <a:alpha val="100000"/>
              </a:srgbClr>
            </a:gs>
            <a:gs pos="100000">
              <a:srgbClr val="053371">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a:off x="4423569" y="4425073"/>
            <a:ext cx="5714899" cy="2695667"/>
          </a:xfrm>
          <a:custGeom>
            <a:avLst/>
            <a:gdLst/>
            <a:ahLst/>
            <a:cxnLst/>
            <a:rect l="l" t="t" r="r" b="b"/>
            <a:pathLst>
              <a:path w="8572348" h="4043501">
                <a:moveTo>
                  <a:pt x="0" y="0"/>
                </a:moveTo>
                <a:lnTo>
                  <a:pt x="8572348" y="0"/>
                </a:lnTo>
                <a:lnTo>
                  <a:pt x="8572348" y="4043501"/>
                </a:lnTo>
                <a:lnTo>
                  <a:pt x="0" y="404350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9387569" y="685800"/>
            <a:ext cx="2854947" cy="5486400"/>
          </a:xfrm>
          <a:custGeom>
            <a:avLst/>
            <a:gdLst/>
            <a:ahLst/>
            <a:cxnLst/>
            <a:rect l="l" t="t" r="r" b="b"/>
            <a:pathLst>
              <a:path w="4282420" h="8229600">
                <a:moveTo>
                  <a:pt x="0" y="0"/>
                </a:moveTo>
                <a:lnTo>
                  <a:pt x="4282420" y="0"/>
                </a:lnTo>
                <a:lnTo>
                  <a:pt x="4282420" y="8229600"/>
                </a:lnTo>
                <a:lnTo>
                  <a:pt x="0" y="8229600"/>
                </a:lnTo>
                <a:lnTo>
                  <a:pt x="0" y="0"/>
                </a:lnTo>
                <a:close/>
              </a:path>
            </a:pathLst>
          </a:custGeom>
          <a:blipFill>
            <a:blip r:embed="rId4"/>
            <a:stretch>
              <a:fillRect/>
            </a:stretch>
          </a:blipFill>
        </p:spPr>
      </p:sp>
      <p:sp>
        <p:nvSpPr>
          <p:cNvPr id="4" name="Freeform 4"/>
          <p:cNvSpPr/>
          <p:nvPr/>
        </p:nvSpPr>
        <p:spPr>
          <a:xfrm flipH="1">
            <a:off x="0" y="685800"/>
            <a:ext cx="2854947" cy="5486400"/>
          </a:xfrm>
          <a:custGeom>
            <a:avLst/>
            <a:gdLst/>
            <a:ahLst/>
            <a:cxnLst/>
            <a:rect l="l" t="t" r="r" b="b"/>
            <a:pathLst>
              <a:path w="4282420" h="8229600">
                <a:moveTo>
                  <a:pt x="4282420" y="0"/>
                </a:moveTo>
                <a:lnTo>
                  <a:pt x="0" y="0"/>
                </a:lnTo>
                <a:lnTo>
                  <a:pt x="0" y="8229600"/>
                </a:lnTo>
                <a:lnTo>
                  <a:pt x="4282420" y="8229600"/>
                </a:lnTo>
                <a:lnTo>
                  <a:pt x="4282420" y="0"/>
                </a:lnTo>
                <a:close/>
              </a:path>
            </a:pathLst>
          </a:custGeom>
          <a:blipFill>
            <a:blip r:embed="rId4"/>
            <a:stretch>
              <a:fillRect/>
            </a:stretch>
          </a:blipFill>
        </p:spPr>
      </p:sp>
      <p:sp>
        <p:nvSpPr>
          <p:cNvPr id="5" name="TextBox 5"/>
          <p:cNvSpPr txBox="1"/>
          <p:nvPr/>
        </p:nvSpPr>
        <p:spPr>
          <a:xfrm>
            <a:off x="2945132" y="2488738"/>
            <a:ext cx="6301735" cy="1015663"/>
          </a:xfrm>
          <a:prstGeom prst="rect">
            <a:avLst/>
          </a:prstGeom>
        </p:spPr>
        <p:txBody>
          <a:bodyPr wrap="square" lIns="0" tIns="0" rIns="0" bIns="0" rtlCol="0" anchor="t">
            <a:spAutoFit/>
          </a:bodyPr>
          <a:lstStyle/>
          <a:p>
            <a:pPr algn="ctr" defTabSz="609630"/>
            <a:r>
              <a:rPr lang="en-US" sz="6600" b="1" spc="829" dirty="0">
                <a:solidFill>
                  <a:srgbClr val="FFFFFF"/>
                </a:solidFill>
                <a:latin typeface="Poppins" panose="00000500000000000000" pitchFamily="2" charset="0"/>
                <a:ea typeface="League Spartan"/>
                <a:cs typeface="Poppins" panose="00000500000000000000" pitchFamily="2" charset="0"/>
                <a:sym typeface="League Spartan"/>
              </a:rPr>
              <a:t>THANK YOU</a:t>
            </a:r>
          </a:p>
        </p:txBody>
      </p:sp>
      <p:sp>
        <p:nvSpPr>
          <p:cNvPr id="6" name="Freeform 6"/>
          <p:cNvSpPr/>
          <p:nvPr/>
        </p:nvSpPr>
        <p:spPr>
          <a:xfrm>
            <a:off x="0" y="4425073"/>
            <a:ext cx="5714899" cy="2695667"/>
          </a:xfrm>
          <a:custGeom>
            <a:avLst/>
            <a:gdLst/>
            <a:ahLst/>
            <a:cxnLst/>
            <a:rect l="l" t="t" r="r" b="b"/>
            <a:pathLst>
              <a:path w="8572348" h="4043501">
                <a:moveTo>
                  <a:pt x="0" y="0"/>
                </a:moveTo>
                <a:lnTo>
                  <a:pt x="8572348" y="0"/>
                </a:lnTo>
                <a:lnTo>
                  <a:pt x="8572348" y="4043501"/>
                </a:lnTo>
                <a:lnTo>
                  <a:pt x="0" y="404350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Freeform 7"/>
          <p:cNvSpPr/>
          <p:nvPr/>
        </p:nvSpPr>
        <p:spPr>
          <a:xfrm>
            <a:off x="8847137" y="4425073"/>
            <a:ext cx="5714899" cy="2695667"/>
          </a:xfrm>
          <a:custGeom>
            <a:avLst/>
            <a:gdLst/>
            <a:ahLst/>
            <a:cxnLst/>
            <a:rect l="l" t="t" r="r" b="b"/>
            <a:pathLst>
              <a:path w="8572348" h="4043501">
                <a:moveTo>
                  <a:pt x="0" y="0"/>
                </a:moveTo>
                <a:lnTo>
                  <a:pt x="8572348" y="0"/>
                </a:lnTo>
                <a:lnTo>
                  <a:pt x="8572348" y="4043501"/>
                </a:lnTo>
                <a:lnTo>
                  <a:pt x="0" y="404350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0" name="TextBox 10"/>
          <p:cNvSpPr txBox="1"/>
          <p:nvPr/>
        </p:nvSpPr>
        <p:spPr>
          <a:xfrm>
            <a:off x="5498882" y="4081398"/>
            <a:ext cx="4615844" cy="430887"/>
          </a:xfrm>
          <a:prstGeom prst="rect">
            <a:avLst/>
          </a:prstGeom>
        </p:spPr>
        <p:txBody>
          <a:bodyPr wrap="square" lIns="0" tIns="0" rIns="0" bIns="0" rtlCol="0" anchor="t">
            <a:spAutoFit/>
          </a:bodyPr>
          <a:lstStyle/>
          <a:p>
            <a:pPr marL="0" lvl="0" indent="0" algn="l">
              <a:spcBef>
                <a:spcPct val="0"/>
              </a:spcBef>
            </a:pPr>
            <a:r>
              <a:rPr lang="en-US" sz="2800" b="1" dirty="0">
                <a:solidFill>
                  <a:schemeClr val="bg1"/>
                </a:solidFill>
                <a:latin typeface="Calibri" panose="020F0502020204030204" pitchFamily="34" charset="0"/>
                <a:cs typeface="Calibri" panose="020F0502020204030204" pitchFamily="34" charset="0"/>
                <a:sym typeface="Quattrocento"/>
              </a:rPr>
              <a:t>Thambidurai Sundaramoorthy</a:t>
            </a:r>
          </a:p>
        </p:txBody>
      </p:sp>
      <p:sp>
        <p:nvSpPr>
          <p:cNvPr id="11" name="Freeform 11"/>
          <p:cNvSpPr/>
          <p:nvPr/>
        </p:nvSpPr>
        <p:spPr>
          <a:xfrm>
            <a:off x="5504949" y="4740480"/>
            <a:ext cx="501100" cy="369332"/>
          </a:xfrm>
          <a:custGeom>
            <a:avLst/>
            <a:gdLst/>
            <a:ahLst/>
            <a:cxnLst/>
            <a:rect l="l" t="t" r="r" b="b"/>
            <a:pathLst>
              <a:path w="313064" h="313064">
                <a:moveTo>
                  <a:pt x="0" y="0"/>
                </a:moveTo>
                <a:lnTo>
                  <a:pt x="313064" y="0"/>
                </a:lnTo>
                <a:lnTo>
                  <a:pt x="313064" y="313064"/>
                </a:lnTo>
                <a:lnTo>
                  <a:pt x="0" y="31306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2" name="TextBox 12"/>
          <p:cNvSpPr txBox="1"/>
          <p:nvPr/>
        </p:nvSpPr>
        <p:spPr>
          <a:xfrm>
            <a:off x="6143104" y="4855960"/>
            <a:ext cx="3751632" cy="239040"/>
          </a:xfrm>
          <a:prstGeom prst="rect">
            <a:avLst/>
          </a:prstGeom>
        </p:spPr>
        <p:txBody>
          <a:bodyPr wrap="square" lIns="0" tIns="0" rIns="0" bIns="0" rtlCol="0" anchor="t">
            <a:spAutoFit/>
          </a:bodyPr>
          <a:lstStyle/>
          <a:p>
            <a:pPr defTabSz="609630">
              <a:lnSpc>
                <a:spcPts val="1464"/>
              </a:lnSpc>
            </a:pPr>
            <a:r>
              <a:rPr lang="en-US" sz="2800" b="1" spc="138" dirty="0">
                <a:solidFill>
                  <a:srgbClr val="FFFFFF"/>
                </a:solidFill>
                <a:latin typeface="+mj-lt"/>
                <a:ea typeface="Arimo"/>
                <a:cs typeface="Arimo"/>
                <a:sym typeface="Arimo"/>
              </a:rPr>
              <a:t>stdurai95@gmail.com</a:t>
            </a:r>
          </a:p>
        </p:txBody>
      </p:sp>
      <p:pic>
        <p:nvPicPr>
          <p:cNvPr id="14" name="Picture 13">
            <a:extLst>
              <a:ext uri="{FF2B5EF4-FFF2-40B4-BE49-F238E27FC236}">
                <a16:creationId xmlns:a16="http://schemas.microsoft.com/office/drawing/2014/main" id="{35C1AA23-C2AB-8C26-8DBE-FF0A930F33A5}"/>
              </a:ext>
            </a:extLst>
          </p:cNvPr>
          <p:cNvPicPr>
            <a:picLocks noChangeAspect="1"/>
          </p:cNvPicPr>
          <p:nvPr/>
        </p:nvPicPr>
        <p:blipFill>
          <a:blip r:embed="rId7">
            <a:duotone>
              <a:schemeClr val="accent1">
                <a:shade val="45000"/>
                <a:satMod val="135000"/>
              </a:schemeClr>
              <a:prstClr val="white"/>
            </a:duotone>
          </a:blip>
          <a:stretch>
            <a:fillRect/>
          </a:stretch>
        </p:blipFill>
        <p:spPr>
          <a:xfrm>
            <a:off x="5082773" y="275181"/>
            <a:ext cx="1552575" cy="138112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rgbClr val="4874B0">
                <a:alpha val="100000"/>
              </a:srgbClr>
            </a:gs>
            <a:gs pos="100000">
              <a:srgbClr val="053371">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grpSp>
        <p:nvGrpSpPr>
          <p:cNvPr id="12" name="Group 4">
            <a:extLst>
              <a:ext uri="{FF2B5EF4-FFF2-40B4-BE49-F238E27FC236}">
                <a16:creationId xmlns:a16="http://schemas.microsoft.com/office/drawing/2014/main" id="{091F545C-7737-099E-AE97-91AC94A27079}"/>
              </a:ext>
            </a:extLst>
          </p:cNvPr>
          <p:cNvGrpSpPr/>
          <p:nvPr/>
        </p:nvGrpSpPr>
        <p:grpSpPr>
          <a:xfrm>
            <a:off x="1884195" y="1458161"/>
            <a:ext cx="8423610" cy="2213507"/>
            <a:chOff x="0" y="0"/>
            <a:chExt cx="2186727" cy="545838"/>
          </a:xfrm>
        </p:grpSpPr>
        <p:sp>
          <p:nvSpPr>
            <p:cNvPr id="13" name="Freeform 5">
              <a:extLst>
                <a:ext uri="{FF2B5EF4-FFF2-40B4-BE49-F238E27FC236}">
                  <a16:creationId xmlns:a16="http://schemas.microsoft.com/office/drawing/2014/main" id="{4234DC5E-CDD2-1120-5478-D6D09146D166}"/>
                </a:ext>
              </a:extLst>
            </p:cNvPr>
            <p:cNvSpPr/>
            <p:nvPr/>
          </p:nvSpPr>
          <p:spPr>
            <a:xfrm>
              <a:off x="0" y="0"/>
              <a:ext cx="2186727" cy="545838"/>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14" name="TextBox 6">
              <a:extLst>
                <a:ext uri="{FF2B5EF4-FFF2-40B4-BE49-F238E27FC236}">
                  <a16:creationId xmlns:a16="http://schemas.microsoft.com/office/drawing/2014/main" id="{AAF4EABE-DA81-62F8-48C9-83B07B189975}"/>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4" name="Freeform 4"/>
          <p:cNvSpPr/>
          <p:nvPr/>
        </p:nvSpPr>
        <p:spPr>
          <a:xfrm rot="-5400000" flipV="1">
            <a:off x="10118007" y="-835966"/>
            <a:ext cx="1813931" cy="3485863"/>
          </a:xfrm>
          <a:custGeom>
            <a:avLst/>
            <a:gdLst/>
            <a:ahLst/>
            <a:cxnLst/>
            <a:rect l="l" t="t" r="r" b="b"/>
            <a:pathLst>
              <a:path w="2720897" h="5228794">
                <a:moveTo>
                  <a:pt x="0" y="5228795"/>
                </a:moveTo>
                <a:lnTo>
                  <a:pt x="2720897" y="5228795"/>
                </a:lnTo>
                <a:lnTo>
                  <a:pt x="2720897" y="0"/>
                </a:lnTo>
                <a:lnTo>
                  <a:pt x="0" y="0"/>
                </a:lnTo>
                <a:lnTo>
                  <a:pt x="0" y="5228795"/>
                </a:lnTo>
                <a:close/>
              </a:path>
            </a:pathLst>
          </a:custGeom>
          <a:blipFill>
            <a:blip r:embed="rId2"/>
            <a:stretch>
              <a:fillRect/>
            </a:stretch>
          </a:blipFill>
        </p:spPr>
      </p:sp>
      <p:sp>
        <p:nvSpPr>
          <p:cNvPr id="7" name="Freeform 7"/>
          <p:cNvSpPr/>
          <p:nvPr/>
        </p:nvSpPr>
        <p:spPr>
          <a:xfrm rot="-5400000">
            <a:off x="260063" y="-980979"/>
            <a:ext cx="1813931" cy="3485863"/>
          </a:xfrm>
          <a:custGeom>
            <a:avLst/>
            <a:gdLst/>
            <a:ahLst/>
            <a:cxnLst/>
            <a:rect l="l" t="t" r="r" b="b"/>
            <a:pathLst>
              <a:path w="2720897" h="5228794">
                <a:moveTo>
                  <a:pt x="0" y="0"/>
                </a:moveTo>
                <a:lnTo>
                  <a:pt x="2720897" y="0"/>
                </a:lnTo>
                <a:lnTo>
                  <a:pt x="2720897" y="5228794"/>
                </a:lnTo>
                <a:lnTo>
                  <a:pt x="0" y="5228794"/>
                </a:lnTo>
                <a:lnTo>
                  <a:pt x="0" y="0"/>
                </a:lnTo>
                <a:close/>
              </a:path>
            </a:pathLst>
          </a:custGeom>
          <a:blipFill>
            <a:blip r:embed="rId2"/>
            <a:stretch>
              <a:fillRect/>
            </a:stretch>
          </a:blipFill>
        </p:spPr>
      </p:sp>
      <p:sp>
        <p:nvSpPr>
          <p:cNvPr id="10" name="TextBox 5">
            <a:extLst>
              <a:ext uri="{FF2B5EF4-FFF2-40B4-BE49-F238E27FC236}">
                <a16:creationId xmlns:a16="http://schemas.microsoft.com/office/drawing/2014/main" id="{9B7D3730-92A1-D757-66DB-B26D05CB405A}"/>
              </a:ext>
            </a:extLst>
          </p:cNvPr>
          <p:cNvSpPr txBox="1"/>
          <p:nvPr/>
        </p:nvSpPr>
        <p:spPr>
          <a:xfrm>
            <a:off x="1696565" y="390056"/>
            <a:ext cx="8798871" cy="743793"/>
          </a:xfrm>
          <a:prstGeom prst="rect">
            <a:avLst/>
          </a:prstGeom>
        </p:spPr>
        <p:txBody>
          <a:bodyPr wrap="square" lIns="0" tIns="0" rIns="0" bIns="0" rtlCol="0" anchor="t">
            <a:spAutoFit/>
          </a:bodyPr>
          <a:lstStyle/>
          <a:p>
            <a:pPr marL="0" marR="0" lvl="0" indent="0" algn="ctr" defTabSz="609630" rtl="0" eaLnBrk="1" fontAlgn="auto" latinLnBrk="0" hangingPunct="1">
              <a:lnSpc>
                <a:spcPts val="5770"/>
              </a:lnSpc>
              <a:spcBef>
                <a:spcPts val="0"/>
              </a:spcBef>
              <a:spcAft>
                <a:spcPts val="0"/>
              </a:spcAft>
              <a:buClrTx/>
              <a:buSzTx/>
              <a:buFontTx/>
              <a:buNone/>
              <a:tabLst/>
              <a:defRPr/>
            </a:pPr>
            <a:r>
              <a:rPr kumimoji="0" lang="en-US" sz="5444" b="1" i="0" u="none" strike="noStrike" kern="1200" cap="none" spc="544" normalizeH="0" baseline="0" noProof="0" dirty="0">
                <a:ln>
                  <a:noFill/>
                </a:ln>
                <a:solidFill>
                  <a:srgbClr val="FFFFFF"/>
                </a:solidFill>
                <a:effectLst/>
                <a:uLnTx/>
                <a:uFillTx/>
                <a:latin typeface="League Spartan"/>
                <a:ea typeface="League Spartan"/>
                <a:cs typeface="League Spartan"/>
                <a:sym typeface="League Spartan"/>
              </a:rPr>
              <a:t>Website Audit Report</a:t>
            </a:r>
          </a:p>
        </p:txBody>
      </p:sp>
      <p:sp>
        <p:nvSpPr>
          <p:cNvPr id="15" name="TextBox 6">
            <a:extLst>
              <a:ext uri="{FF2B5EF4-FFF2-40B4-BE49-F238E27FC236}">
                <a16:creationId xmlns:a16="http://schemas.microsoft.com/office/drawing/2014/main" id="{46E3379A-16D7-1341-1FA2-71A9F1BAF411}"/>
              </a:ext>
            </a:extLst>
          </p:cNvPr>
          <p:cNvSpPr txBox="1"/>
          <p:nvPr/>
        </p:nvSpPr>
        <p:spPr>
          <a:xfrm>
            <a:off x="2039877" y="2162847"/>
            <a:ext cx="8423610" cy="1203535"/>
          </a:xfrm>
          <a:prstGeom prst="rect">
            <a:avLst/>
          </a:prstGeom>
        </p:spPr>
        <p:txBody>
          <a:bodyPr wrap="square" lIns="0" tIns="0" rIns="0" bIns="0" rtlCol="0" anchor="t">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IN" sz="1800" b="1" i="0" u="none" strike="noStrike" kern="1200" cap="none" spc="0" normalizeH="0" baseline="0" noProof="0" dirty="0">
                <a:ln>
                  <a:noFill/>
                </a:ln>
                <a:solidFill>
                  <a:srgbClr val="1F497D"/>
                </a:solidFill>
                <a:effectLst/>
                <a:uLnTx/>
                <a:uFillTx/>
                <a:latin typeface="Calibri"/>
                <a:ea typeface="Times New Roman" panose="02020603050405020304" pitchFamily="18" charset="0"/>
                <a:cs typeface="+mn-cs"/>
              </a:rPr>
              <a:t>Home – </a:t>
            </a:r>
            <a:r>
              <a:rPr kumimoji="0" lang="en-IN" sz="1800" b="1" i="0" u="none" strike="noStrike" kern="1200" cap="none" spc="0" normalizeH="0" baseline="0" noProof="0" dirty="0">
                <a:ln>
                  <a:noFill/>
                </a:ln>
                <a:solidFill>
                  <a:srgbClr val="1F497D"/>
                </a:solidFill>
                <a:effectLst/>
                <a:uLnTx/>
                <a:uFillTx/>
                <a:latin typeface="Calibri"/>
                <a:ea typeface="Times New Roman" panose="02020603050405020304" pitchFamily="18" charset="0"/>
                <a:cs typeface="+mn-cs"/>
                <a:hlinkClick r:id="rId3"/>
              </a:rPr>
              <a:t>https://www.mmsservice.in/</a:t>
            </a:r>
            <a:endParaRPr kumimoji="0" lang="en-IN" sz="1800" b="1" i="0" u="none" strike="noStrike" kern="1200" cap="none" spc="0" normalizeH="0" baseline="0" noProof="0" dirty="0">
              <a:ln>
                <a:noFill/>
              </a:ln>
              <a:solidFill>
                <a:srgbClr val="1F497D"/>
              </a:solidFill>
              <a:effectLst/>
              <a:uLnTx/>
              <a:uFillTx/>
              <a:latin typeface="Calibri"/>
              <a:ea typeface="Times New Roman" panose="02020603050405020304" pitchFamily="18" charset="0"/>
              <a:cs typeface="+mn-cs"/>
            </a:endParaRPr>
          </a:p>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IN" sz="1800" b="1" i="0" u="none" strike="noStrike" kern="1200" cap="none" spc="0" normalizeH="0" baseline="0" noProof="0" dirty="0">
                <a:ln>
                  <a:noFill/>
                </a:ln>
                <a:solidFill>
                  <a:srgbClr val="1F497D"/>
                </a:solidFill>
                <a:effectLst/>
                <a:uLnTx/>
                <a:uFillTx/>
                <a:latin typeface="Calibri"/>
                <a:ea typeface="Times New Roman" panose="02020603050405020304" pitchFamily="18" charset="0"/>
                <a:cs typeface="+mn-cs"/>
              </a:rPr>
              <a:t>Brands/LG Smartphones – </a:t>
            </a:r>
            <a:r>
              <a:rPr kumimoji="0" lang="en-IN" sz="1800" b="1" i="0" u="none" strike="noStrike" kern="1200" cap="none" spc="0" normalizeH="0" baseline="0" noProof="0" dirty="0">
                <a:ln>
                  <a:noFill/>
                </a:ln>
                <a:solidFill>
                  <a:srgbClr val="1F497D"/>
                </a:solidFill>
                <a:effectLst/>
                <a:uLnTx/>
                <a:uFillTx/>
                <a:latin typeface="Calibri"/>
                <a:ea typeface="Times New Roman" panose="02020603050405020304" pitchFamily="18" charset="0"/>
                <a:cs typeface="+mn-cs"/>
                <a:hlinkClick r:id="rId4"/>
              </a:rPr>
              <a:t>https://www.mmsservice.in/lg-smartphone.php</a:t>
            </a:r>
            <a:endParaRPr kumimoji="0" lang="en-IN" sz="1800" b="1" i="0" u="none" strike="noStrike" kern="1200" cap="none" spc="0" normalizeH="0" baseline="0" noProof="0" dirty="0">
              <a:ln>
                <a:noFill/>
              </a:ln>
              <a:solidFill>
                <a:srgbClr val="1F497D"/>
              </a:solidFill>
              <a:effectLst/>
              <a:uLnTx/>
              <a:uFillTx/>
              <a:latin typeface="Calibri"/>
              <a:ea typeface="Times New Roman" panose="02020603050405020304" pitchFamily="18" charset="0"/>
              <a:cs typeface="+mn-cs"/>
            </a:endParaRPr>
          </a:p>
          <a:p>
            <a:pPr algn="just">
              <a:lnSpc>
                <a:spcPct val="150000"/>
              </a:lnSpc>
            </a:pPr>
            <a:r>
              <a:rPr kumimoji="0" lang="en-IN" sz="1800" b="1" i="0" u="none" strike="noStrike" kern="1200" cap="none" spc="0" normalizeH="0" baseline="0" noProof="0" dirty="0">
                <a:ln>
                  <a:noFill/>
                </a:ln>
                <a:solidFill>
                  <a:srgbClr val="1F497D"/>
                </a:solidFill>
                <a:effectLst/>
                <a:uLnTx/>
                <a:uFillTx/>
                <a:latin typeface="Calibri"/>
                <a:ea typeface="Times New Roman" panose="02020603050405020304" pitchFamily="18" charset="0"/>
                <a:cs typeface="+mn-cs"/>
              </a:rPr>
              <a:t>Services/LG Service Center - </a:t>
            </a:r>
            <a:r>
              <a:rPr kumimoji="0" lang="en-IN" sz="1800" b="1" i="0" u="none" strike="noStrike" kern="1200" cap="none" spc="0" normalizeH="0" baseline="0" noProof="0" dirty="0">
                <a:ln>
                  <a:noFill/>
                </a:ln>
                <a:solidFill>
                  <a:srgbClr val="1F497D"/>
                </a:solidFill>
                <a:effectLst/>
                <a:uLnTx/>
                <a:uFillTx/>
                <a:latin typeface="Calibri"/>
                <a:ea typeface="Times New Roman" panose="02020603050405020304" pitchFamily="18" charset="0"/>
                <a:cs typeface="+mn-cs"/>
                <a:hlinkClick r:id="rId5"/>
              </a:rPr>
              <a:t>https://www.mmsservice.in/lg-mobile-service-center.php</a:t>
            </a:r>
            <a:endParaRPr kumimoji="0" lang="en-IN" sz="1800" b="1" i="0" u="none" strike="noStrike" kern="1200" cap="none" spc="0" normalizeH="0" baseline="0" noProof="0" dirty="0">
              <a:ln>
                <a:noFill/>
              </a:ln>
              <a:solidFill>
                <a:srgbClr val="1F497D"/>
              </a:solidFill>
              <a:effectLst/>
              <a:uLnTx/>
              <a:uFillTx/>
              <a:latin typeface="Calibri"/>
              <a:ea typeface="Times New Roman" panose="02020603050405020304" pitchFamily="18" charset="0"/>
              <a:cs typeface="+mn-cs"/>
            </a:endParaRPr>
          </a:p>
        </p:txBody>
      </p:sp>
      <p:sp>
        <p:nvSpPr>
          <p:cNvPr id="17" name="TextBox 6">
            <a:extLst>
              <a:ext uri="{FF2B5EF4-FFF2-40B4-BE49-F238E27FC236}">
                <a16:creationId xmlns:a16="http://schemas.microsoft.com/office/drawing/2014/main" id="{5AF7B573-B072-3EDB-4D31-D4AAFE3B18DC}"/>
              </a:ext>
            </a:extLst>
          </p:cNvPr>
          <p:cNvSpPr txBox="1"/>
          <p:nvPr/>
        </p:nvSpPr>
        <p:spPr>
          <a:xfrm>
            <a:off x="4727916" y="1567075"/>
            <a:ext cx="2672270" cy="418063"/>
          </a:xfrm>
          <a:prstGeom prst="rect">
            <a:avLst/>
          </a:prstGeom>
        </p:spPr>
        <p:txBody>
          <a:bodyPr wrap="square" lIns="0" tIns="0" rIns="0" bIns="0" rtlCol="0" anchor="t">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IN" sz="2000" b="1" i="0" u="none" strike="noStrike" kern="1200" cap="none" spc="0" normalizeH="0" baseline="0" noProof="0" dirty="0">
                <a:ln>
                  <a:noFill/>
                </a:ln>
                <a:solidFill>
                  <a:srgbClr val="1F497D"/>
                </a:solidFill>
                <a:effectLst/>
                <a:uLnTx/>
                <a:uFillTx/>
                <a:latin typeface="Poppins" panose="00000500000000000000" pitchFamily="2" charset="0"/>
                <a:ea typeface="Times New Roman" panose="02020603050405020304" pitchFamily="18" charset="0"/>
                <a:cs typeface="Poppins" panose="00000500000000000000" pitchFamily="2" charset="0"/>
              </a:rPr>
              <a:t>Audited Web Pages</a:t>
            </a:r>
          </a:p>
        </p:txBody>
      </p:sp>
      <p:grpSp>
        <p:nvGrpSpPr>
          <p:cNvPr id="18" name="Group 4">
            <a:extLst>
              <a:ext uri="{FF2B5EF4-FFF2-40B4-BE49-F238E27FC236}">
                <a16:creationId xmlns:a16="http://schemas.microsoft.com/office/drawing/2014/main" id="{4A21D37B-87DD-FE62-92F1-0E055E827FD2}"/>
              </a:ext>
            </a:extLst>
          </p:cNvPr>
          <p:cNvGrpSpPr/>
          <p:nvPr/>
        </p:nvGrpSpPr>
        <p:grpSpPr>
          <a:xfrm>
            <a:off x="1884195" y="3860310"/>
            <a:ext cx="8423610" cy="2765573"/>
            <a:chOff x="0" y="0"/>
            <a:chExt cx="2186727" cy="545838"/>
          </a:xfrm>
        </p:grpSpPr>
        <p:sp>
          <p:nvSpPr>
            <p:cNvPr id="19" name="Freeform 5">
              <a:extLst>
                <a:ext uri="{FF2B5EF4-FFF2-40B4-BE49-F238E27FC236}">
                  <a16:creationId xmlns:a16="http://schemas.microsoft.com/office/drawing/2014/main" id="{7298FD6A-5DD3-0CD5-6999-01F67A601DC3}"/>
                </a:ext>
              </a:extLst>
            </p:cNvPr>
            <p:cNvSpPr/>
            <p:nvPr/>
          </p:nvSpPr>
          <p:spPr>
            <a:xfrm>
              <a:off x="0" y="0"/>
              <a:ext cx="2186727" cy="545838"/>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20" name="TextBox 6">
              <a:extLst>
                <a:ext uri="{FF2B5EF4-FFF2-40B4-BE49-F238E27FC236}">
                  <a16:creationId xmlns:a16="http://schemas.microsoft.com/office/drawing/2014/main" id="{FDC5ADFF-49A9-80C4-C935-1A3DEC5B620A}"/>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21" name="TextBox 6">
            <a:extLst>
              <a:ext uri="{FF2B5EF4-FFF2-40B4-BE49-F238E27FC236}">
                <a16:creationId xmlns:a16="http://schemas.microsoft.com/office/drawing/2014/main" id="{00F03240-F14D-990A-3EF0-E79B73CFB7BC}"/>
              </a:ext>
            </a:extLst>
          </p:cNvPr>
          <p:cNvSpPr txBox="1"/>
          <p:nvPr/>
        </p:nvSpPr>
        <p:spPr>
          <a:xfrm>
            <a:off x="2458943" y="4277699"/>
            <a:ext cx="7210215" cy="2034531"/>
          </a:xfrm>
          <a:prstGeom prst="rect">
            <a:avLst/>
          </a:prstGeom>
        </p:spPr>
        <p:txBody>
          <a:bodyPr wrap="square" lIns="0" tIns="0" rIns="0" bIns="0" rtlCol="0" anchor="t">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IN" sz="1800" b="1" i="0" u="none" strike="noStrike" kern="1200" cap="none" spc="0" normalizeH="0" baseline="0" noProof="0" dirty="0">
                <a:ln>
                  <a:noFill/>
                </a:ln>
                <a:solidFill>
                  <a:srgbClr val="1F497D"/>
                </a:solidFill>
                <a:effectLst/>
                <a:uLnTx/>
                <a:uFillTx/>
                <a:ea typeface="Times New Roman" panose="02020603050405020304" pitchFamily="18" charset="0"/>
                <a:cs typeface="+mn-cs"/>
              </a:rPr>
              <a:t>PageSpeed Insights – </a:t>
            </a:r>
            <a:r>
              <a:rPr kumimoji="0" lang="en-IN" sz="1800" b="1" i="0" u="none" strike="noStrike" kern="1200" cap="none" spc="0" normalizeH="0" baseline="0" noProof="0" dirty="0">
                <a:ln>
                  <a:noFill/>
                </a:ln>
                <a:solidFill>
                  <a:srgbClr val="1F497D"/>
                </a:solidFill>
                <a:effectLst/>
                <a:uLnTx/>
                <a:uFillTx/>
                <a:ea typeface="Times New Roman" panose="02020603050405020304" pitchFamily="18" charset="0"/>
                <a:cs typeface="+mn-cs"/>
                <a:hlinkClick r:id="rId6"/>
              </a:rPr>
              <a:t>https://pagespeed.web.dev/</a:t>
            </a:r>
            <a:endParaRPr kumimoji="0" lang="en-IN" sz="1800" b="1" i="0" u="none" strike="noStrike" kern="1200" cap="none" spc="0" normalizeH="0" baseline="0" noProof="0" dirty="0">
              <a:ln>
                <a:noFill/>
              </a:ln>
              <a:solidFill>
                <a:srgbClr val="1F497D"/>
              </a:solidFill>
              <a:effectLst/>
              <a:uLnTx/>
              <a:uFillTx/>
              <a:ea typeface="Times New Roman" panose="02020603050405020304" pitchFamily="18" charset="0"/>
              <a:cs typeface="+mn-cs"/>
            </a:endParaRPr>
          </a:p>
          <a:p>
            <a:pPr marL="0" marR="0" lvl="0" indent="0" algn="just" defTabSz="914400" rtl="0" eaLnBrk="1" fontAlgn="auto" latinLnBrk="0" hangingPunct="1">
              <a:lnSpc>
                <a:spcPct val="150000"/>
              </a:lnSpc>
              <a:spcBef>
                <a:spcPts val="0"/>
              </a:spcBef>
              <a:spcAft>
                <a:spcPts val="0"/>
              </a:spcAft>
              <a:buClrTx/>
              <a:buSzTx/>
              <a:buFontTx/>
              <a:buNone/>
              <a:tabLst/>
              <a:defRPr/>
            </a:pPr>
            <a:r>
              <a:rPr lang="en-IN" sz="1800" b="1" dirty="0">
                <a:solidFill>
                  <a:srgbClr val="1F497D"/>
                </a:solidFill>
              </a:rPr>
              <a:t>Responsive Website Design Tester – </a:t>
            </a:r>
            <a:r>
              <a:rPr lang="en-IN" sz="1800" b="1" dirty="0">
                <a:solidFill>
                  <a:srgbClr val="1F497D"/>
                </a:solidFill>
                <a:hlinkClick r:id="rId7"/>
              </a:rPr>
              <a:t>https://responsivedesignchecker.com/</a:t>
            </a:r>
            <a:endParaRPr lang="en-IN" sz="1800" b="1" dirty="0">
              <a:solidFill>
                <a:srgbClr val="1F497D"/>
              </a:solidFill>
            </a:endParaRPr>
          </a:p>
          <a:p>
            <a:pPr marL="0" marR="0" lvl="0" indent="0" algn="just" defTabSz="914400" rtl="0" eaLnBrk="1" fontAlgn="auto" latinLnBrk="0" hangingPunct="1">
              <a:lnSpc>
                <a:spcPct val="150000"/>
              </a:lnSpc>
              <a:spcBef>
                <a:spcPts val="0"/>
              </a:spcBef>
              <a:spcAft>
                <a:spcPts val="0"/>
              </a:spcAft>
              <a:buClrTx/>
              <a:buSzTx/>
              <a:buFontTx/>
              <a:buNone/>
              <a:tabLst/>
              <a:defRPr/>
            </a:pPr>
            <a:r>
              <a:rPr lang="en-IN" sz="1800" b="1" dirty="0">
                <a:solidFill>
                  <a:srgbClr val="1F497D"/>
                </a:solidFill>
              </a:rPr>
              <a:t>Hemingway Editor - </a:t>
            </a:r>
            <a:r>
              <a:rPr lang="en-IN" sz="1800" b="1" dirty="0">
                <a:solidFill>
                  <a:srgbClr val="1F497D"/>
                </a:solidFill>
                <a:hlinkClick r:id="rId8"/>
              </a:rPr>
              <a:t>https://hemingwayapp.com/</a:t>
            </a:r>
            <a:endParaRPr lang="en-IN" sz="1800" b="1" dirty="0">
              <a:solidFill>
                <a:srgbClr val="1F497D"/>
              </a:solidFill>
            </a:endParaRPr>
          </a:p>
          <a:p>
            <a:pPr marL="0" marR="0" lvl="0" indent="0" algn="just" defTabSz="914400" rtl="0" eaLnBrk="1" fontAlgn="auto" latinLnBrk="0" hangingPunct="1">
              <a:lnSpc>
                <a:spcPct val="150000"/>
              </a:lnSpc>
              <a:spcBef>
                <a:spcPts val="0"/>
              </a:spcBef>
              <a:spcAft>
                <a:spcPts val="0"/>
              </a:spcAft>
              <a:buClrTx/>
              <a:buSzTx/>
              <a:buFontTx/>
              <a:buNone/>
              <a:tabLst/>
              <a:defRPr/>
            </a:pPr>
            <a:r>
              <a:rPr lang="en-IN" b="1" dirty="0">
                <a:solidFill>
                  <a:srgbClr val="1F497D"/>
                </a:solidFill>
              </a:rPr>
              <a:t>Pro Free Host - </a:t>
            </a:r>
            <a:r>
              <a:rPr lang="en-IN" b="1" dirty="0">
                <a:solidFill>
                  <a:srgbClr val="1F497D"/>
                </a:solidFill>
                <a:hlinkClick r:id="rId9"/>
              </a:rPr>
              <a:t>https://profreehost.com/</a:t>
            </a:r>
            <a:endParaRPr lang="en-IN" b="1" dirty="0">
              <a:solidFill>
                <a:srgbClr val="1F497D"/>
              </a:solidFill>
            </a:endParaRPr>
          </a:p>
          <a:p>
            <a:pPr marL="0" marR="0" lvl="0" indent="0" algn="just" defTabSz="914400" rtl="0" eaLnBrk="1" fontAlgn="auto" latinLnBrk="0" hangingPunct="1">
              <a:lnSpc>
                <a:spcPct val="150000"/>
              </a:lnSpc>
              <a:spcBef>
                <a:spcPts val="0"/>
              </a:spcBef>
              <a:spcAft>
                <a:spcPts val="0"/>
              </a:spcAft>
              <a:buClrTx/>
              <a:buSzTx/>
              <a:buFontTx/>
              <a:buNone/>
              <a:tabLst/>
              <a:defRPr/>
            </a:pPr>
            <a:r>
              <a:rPr lang="en-IN" b="1" dirty="0">
                <a:solidFill>
                  <a:srgbClr val="1F497D"/>
                </a:solidFill>
              </a:rPr>
              <a:t>Wordpress within Pro Free Host</a:t>
            </a:r>
          </a:p>
        </p:txBody>
      </p:sp>
      <p:sp>
        <p:nvSpPr>
          <p:cNvPr id="22" name="TextBox 6">
            <a:extLst>
              <a:ext uri="{FF2B5EF4-FFF2-40B4-BE49-F238E27FC236}">
                <a16:creationId xmlns:a16="http://schemas.microsoft.com/office/drawing/2014/main" id="{B3601780-088E-A99F-3013-DBC9502F3438}"/>
              </a:ext>
            </a:extLst>
          </p:cNvPr>
          <p:cNvSpPr txBox="1"/>
          <p:nvPr/>
        </p:nvSpPr>
        <p:spPr>
          <a:xfrm>
            <a:off x="5313922" y="3859636"/>
            <a:ext cx="1500258" cy="418063"/>
          </a:xfrm>
          <a:prstGeom prst="rect">
            <a:avLst/>
          </a:prstGeom>
        </p:spPr>
        <p:txBody>
          <a:bodyPr wrap="square" lIns="0" tIns="0" rIns="0" bIns="0" rtlCol="0" anchor="t">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IN" sz="2000" b="1" i="0" u="none" strike="noStrike" kern="1200" cap="none" spc="0" normalizeH="0" baseline="0" noProof="0" dirty="0">
                <a:ln>
                  <a:noFill/>
                </a:ln>
                <a:solidFill>
                  <a:srgbClr val="1F497D"/>
                </a:solidFill>
                <a:effectLst/>
                <a:uLnTx/>
                <a:uFillTx/>
                <a:latin typeface="Poppins" panose="00000500000000000000" pitchFamily="2" charset="0"/>
                <a:ea typeface="Times New Roman" panose="02020603050405020304" pitchFamily="18" charset="0"/>
                <a:cs typeface="Poppins" panose="00000500000000000000" pitchFamily="2" charset="0"/>
              </a:rPr>
              <a:t>Tools Used</a:t>
            </a:r>
          </a:p>
        </p:txBody>
      </p:sp>
    </p:spTree>
    <p:extLst>
      <p:ext uri="{BB962C8B-B14F-4D97-AF65-F5344CB8AC3E}">
        <p14:creationId xmlns:p14="http://schemas.microsoft.com/office/powerpoint/2010/main" val="9702175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rgbClr val="4874B0">
                <a:alpha val="100000"/>
              </a:srgbClr>
            </a:gs>
            <a:gs pos="100000">
              <a:srgbClr val="053371">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4" name="Freeform 4"/>
          <p:cNvSpPr/>
          <p:nvPr/>
        </p:nvSpPr>
        <p:spPr>
          <a:xfrm rot="-5400000" flipV="1">
            <a:off x="10118007" y="-835966"/>
            <a:ext cx="1813931" cy="3485863"/>
          </a:xfrm>
          <a:custGeom>
            <a:avLst/>
            <a:gdLst/>
            <a:ahLst/>
            <a:cxnLst/>
            <a:rect l="l" t="t" r="r" b="b"/>
            <a:pathLst>
              <a:path w="2720897" h="5228794">
                <a:moveTo>
                  <a:pt x="0" y="5228795"/>
                </a:moveTo>
                <a:lnTo>
                  <a:pt x="2720897" y="5228795"/>
                </a:lnTo>
                <a:lnTo>
                  <a:pt x="2720897" y="0"/>
                </a:lnTo>
                <a:lnTo>
                  <a:pt x="0" y="0"/>
                </a:lnTo>
                <a:lnTo>
                  <a:pt x="0" y="5228795"/>
                </a:lnTo>
                <a:close/>
              </a:path>
            </a:pathLst>
          </a:custGeom>
          <a:blipFill>
            <a:blip r:embed="rId2"/>
            <a:stretch>
              <a:fillRect/>
            </a:stretch>
          </a:blipFill>
        </p:spPr>
      </p:sp>
      <p:sp>
        <p:nvSpPr>
          <p:cNvPr id="7" name="Freeform 7"/>
          <p:cNvSpPr/>
          <p:nvPr/>
        </p:nvSpPr>
        <p:spPr>
          <a:xfrm rot="-5400000">
            <a:off x="260063" y="-980979"/>
            <a:ext cx="1813931" cy="3485863"/>
          </a:xfrm>
          <a:custGeom>
            <a:avLst/>
            <a:gdLst/>
            <a:ahLst/>
            <a:cxnLst/>
            <a:rect l="l" t="t" r="r" b="b"/>
            <a:pathLst>
              <a:path w="2720897" h="5228794">
                <a:moveTo>
                  <a:pt x="0" y="0"/>
                </a:moveTo>
                <a:lnTo>
                  <a:pt x="2720897" y="0"/>
                </a:lnTo>
                <a:lnTo>
                  <a:pt x="2720897" y="5228794"/>
                </a:lnTo>
                <a:lnTo>
                  <a:pt x="0" y="5228794"/>
                </a:lnTo>
                <a:lnTo>
                  <a:pt x="0" y="0"/>
                </a:lnTo>
                <a:close/>
              </a:path>
            </a:pathLst>
          </a:custGeom>
          <a:blipFill>
            <a:blip r:embed="rId2"/>
            <a:stretch>
              <a:fillRect/>
            </a:stretch>
          </a:blipFill>
        </p:spPr>
      </p:sp>
      <p:sp>
        <p:nvSpPr>
          <p:cNvPr id="10" name="TextBox 5">
            <a:extLst>
              <a:ext uri="{FF2B5EF4-FFF2-40B4-BE49-F238E27FC236}">
                <a16:creationId xmlns:a16="http://schemas.microsoft.com/office/drawing/2014/main" id="{9B7D3730-92A1-D757-66DB-B26D05CB405A}"/>
              </a:ext>
            </a:extLst>
          </p:cNvPr>
          <p:cNvSpPr txBox="1"/>
          <p:nvPr/>
        </p:nvSpPr>
        <p:spPr>
          <a:xfrm>
            <a:off x="2759144" y="390056"/>
            <a:ext cx="6673712" cy="743793"/>
          </a:xfrm>
          <a:prstGeom prst="rect">
            <a:avLst/>
          </a:prstGeom>
        </p:spPr>
        <p:txBody>
          <a:bodyPr wrap="square" lIns="0" tIns="0" rIns="0" bIns="0" rtlCol="0" anchor="t">
            <a:spAutoFit/>
          </a:bodyPr>
          <a:lstStyle/>
          <a:p>
            <a:pPr marL="0" marR="0" lvl="0" indent="0" algn="ctr" defTabSz="609630" rtl="0" eaLnBrk="1" fontAlgn="auto" latinLnBrk="0" hangingPunct="1">
              <a:lnSpc>
                <a:spcPts val="5770"/>
              </a:lnSpc>
              <a:spcBef>
                <a:spcPts val="0"/>
              </a:spcBef>
              <a:spcAft>
                <a:spcPts val="0"/>
              </a:spcAft>
              <a:buClrTx/>
              <a:buSzTx/>
              <a:buFontTx/>
              <a:buNone/>
              <a:tabLst/>
              <a:defRPr/>
            </a:pPr>
            <a:r>
              <a:rPr kumimoji="0" lang="en-US" sz="5444" b="1" i="0" u="none" strike="noStrike" kern="1200" cap="none" spc="544" normalizeH="0" baseline="0" noProof="0" dirty="0">
                <a:ln>
                  <a:noFill/>
                </a:ln>
                <a:solidFill>
                  <a:srgbClr val="FFFFFF"/>
                </a:solidFill>
                <a:effectLst/>
                <a:uLnTx/>
                <a:uFillTx/>
                <a:latin typeface="League Spartan"/>
                <a:ea typeface="League Spartan"/>
                <a:cs typeface="League Spartan"/>
                <a:sym typeface="League Spartan"/>
              </a:rPr>
              <a:t>Home Web Page</a:t>
            </a:r>
          </a:p>
        </p:txBody>
      </p:sp>
      <p:grpSp>
        <p:nvGrpSpPr>
          <p:cNvPr id="16" name="Group 4">
            <a:extLst>
              <a:ext uri="{FF2B5EF4-FFF2-40B4-BE49-F238E27FC236}">
                <a16:creationId xmlns:a16="http://schemas.microsoft.com/office/drawing/2014/main" id="{E2338109-89BF-E81C-EEE2-F59AA1DC2484}"/>
              </a:ext>
            </a:extLst>
          </p:cNvPr>
          <p:cNvGrpSpPr/>
          <p:nvPr/>
        </p:nvGrpSpPr>
        <p:grpSpPr>
          <a:xfrm>
            <a:off x="774316" y="2058974"/>
            <a:ext cx="10817461" cy="4510637"/>
            <a:chOff x="0" y="0"/>
            <a:chExt cx="2186727" cy="545838"/>
          </a:xfrm>
        </p:grpSpPr>
        <p:sp>
          <p:nvSpPr>
            <p:cNvPr id="23" name="Freeform 5">
              <a:extLst>
                <a:ext uri="{FF2B5EF4-FFF2-40B4-BE49-F238E27FC236}">
                  <a16:creationId xmlns:a16="http://schemas.microsoft.com/office/drawing/2014/main" id="{76560618-FD94-1E93-1024-AB0BE4EEA43B}"/>
                </a:ext>
              </a:extLst>
            </p:cNvPr>
            <p:cNvSpPr/>
            <p:nvPr/>
          </p:nvSpPr>
          <p:spPr>
            <a:xfrm>
              <a:off x="0" y="0"/>
              <a:ext cx="2186727" cy="545838"/>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24" name="TextBox 6">
              <a:extLst>
                <a:ext uri="{FF2B5EF4-FFF2-40B4-BE49-F238E27FC236}">
                  <a16:creationId xmlns:a16="http://schemas.microsoft.com/office/drawing/2014/main" id="{8A627104-9F3B-4054-2F55-8466B0494C56}"/>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40" name="TextBox 6">
            <a:extLst>
              <a:ext uri="{FF2B5EF4-FFF2-40B4-BE49-F238E27FC236}">
                <a16:creationId xmlns:a16="http://schemas.microsoft.com/office/drawing/2014/main" id="{EF0FA61F-EEBA-40BD-49D3-75FAB0F12989}"/>
              </a:ext>
            </a:extLst>
          </p:cNvPr>
          <p:cNvSpPr txBox="1"/>
          <p:nvPr/>
        </p:nvSpPr>
        <p:spPr>
          <a:xfrm>
            <a:off x="9024308" y="1803551"/>
            <a:ext cx="5513269" cy="466439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pic>
        <p:nvPicPr>
          <p:cNvPr id="9" name="Picture 8">
            <a:extLst>
              <a:ext uri="{FF2B5EF4-FFF2-40B4-BE49-F238E27FC236}">
                <a16:creationId xmlns:a16="http://schemas.microsoft.com/office/drawing/2014/main" id="{13261D41-A8E2-0B47-B9A2-AABF2B895F84}"/>
              </a:ext>
            </a:extLst>
          </p:cNvPr>
          <p:cNvPicPr>
            <a:picLocks noChangeAspect="1"/>
          </p:cNvPicPr>
          <p:nvPr/>
        </p:nvPicPr>
        <p:blipFill>
          <a:blip r:embed="rId3"/>
          <a:stretch>
            <a:fillRect/>
          </a:stretch>
        </p:blipFill>
        <p:spPr>
          <a:xfrm>
            <a:off x="5391150" y="2146802"/>
            <a:ext cx="1409700" cy="1304925"/>
          </a:xfrm>
          <a:prstGeom prst="rect">
            <a:avLst/>
          </a:prstGeom>
        </p:spPr>
      </p:pic>
      <p:pic>
        <p:nvPicPr>
          <p:cNvPr id="3" name="Picture 2">
            <a:extLst>
              <a:ext uri="{FF2B5EF4-FFF2-40B4-BE49-F238E27FC236}">
                <a16:creationId xmlns:a16="http://schemas.microsoft.com/office/drawing/2014/main" id="{846EF04D-5157-2756-1559-9E6A57820487}"/>
              </a:ext>
            </a:extLst>
          </p:cNvPr>
          <p:cNvPicPr>
            <a:picLocks noChangeAspect="1"/>
          </p:cNvPicPr>
          <p:nvPr/>
        </p:nvPicPr>
        <p:blipFill>
          <a:blip r:embed="rId4"/>
          <a:stretch>
            <a:fillRect/>
          </a:stretch>
        </p:blipFill>
        <p:spPr>
          <a:xfrm>
            <a:off x="1764361" y="3479347"/>
            <a:ext cx="8663278" cy="2893093"/>
          </a:xfrm>
          <a:prstGeom prst="rect">
            <a:avLst/>
          </a:prstGeom>
        </p:spPr>
      </p:pic>
      <p:grpSp>
        <p:nvGrpSpPr>
          <p:cNvPr id="30" name="Group 4">
            <a:extLst>
              <a:ext uri="{FF2B5EF4-FFF2-40B4-BE49-F238E27FC236}">
                <a16:creationId xmlns:a16="http://schemas.microsoft.com/office/drawing/2014/main" id="{B228254C-C925-528A-9F35-4E66CE694296}"/>
              </a:ext>
            </a:extLst>
          </p:cNvPr>
          <p:cNvGrpSpPr/>
          <p:nvPr/>
        </p:nvGrpSpPr>
        <p:grpSpPr>
          <a:xfrm>
            <a:off x="774315" y="1297625"/>
            <a:ext cx="4645979" cy="580183"/>
            <a:chOff x="0" y="0"/>
            <a:chExt cx="2186727" cy="545838"/>
          </a:xfrm>
        </p:grpSpPr>
        <p:sp>
          <p:nvSpPr>
            <p:cNvPr id="31" name="Freeform 5">
              <a:extLst>
                <a:ext uri="{FF2B5EF4-FFF2-40B4-BE49-F238E27FC236}">
                  <a16:creationId xmlns:a16="http://schemas.microsoft.com/office/drawing/2014/main" id="{7D8D3857-9A34-37C9-485D-D21F7F9C7F50}"/>
                </a:ext>
              </a:extLst>
            </p:cNvPr>
            <p:cNvSpPr/>
            <p:nvPr/>
          </p:nvSpPr>
          <p:spPr>
            <a:xfrm>
              <a:off x="0" y="0"/>
              <a:ext cx="2186727" cy="545838"/>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32" name="TextBox 6">
              <a:extLst>
                <a:ext uri="{FF2B5EF4-FFF2-40B4-BE49-F238E27FC236}">
                  <a16:creationId xmlns:a16="http://schemas.microsoft.com/office/drawing/2014/main" id="{4B022069-739A-4419-E2B3-5E6388A775F3}"/>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33" name="TextBox 6">
            <a:extLst>
              <a:ext uri="{FF2B5EF4-FFF2-40B4-BE49-F238E27FC236}">
                <a16:creationId xmlns:a16="http://schemas.microsoft.com/office/drawing/2014/main" id="{ABB13DFB-E51F-11BF-823D-E0ADC27D70DB}"/>
              </a:ext>
            </a:extLst>
          </p:cNvPr>
          <p:cNvSpPr txBox="1"/>
          <p:nvPr/>
        </p:nvSpPr>
        <p:spPr>
          <a:xfrm>
            <a:off x="905158" y="1356129"/>
            <a:ext cx="4515136" cy="418063"/>
          </a:xfrm>
          <a:prstGeom prst="rect">
            <a:avLst/>
          </a:prstGeom>
        </p:spPr>
        <p:txBody>
          <a:bodyPr wrap="square" lIns="0" tIns="0" rIns="0" bIns="0" rtlCol="0" anchor="t">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IN" sz="2000" b="1" i="0" u="none" strike="noStrike" kern="1200" cap="none" spc="0" normalizeH="0" baseline="0" noProof="0" dirty="0">
                <a:ln>
                  <a:noFill/>
                </a:ln>
                <a:solidFill>
                  <a:srgbClr val="1F497D"/>
                </a:solidFill>
                <a:effectLst/>
                <a:uLnTx/>
                <a:uFillTx/>
                <a:latin typeface="Poppins" panose="00000500000000000000" pitchFamily="2" charset="0"/>
                <a:ea typeface="Times New Roman" panose="02020603050405020304" pitchFamily="18" charset="0"/>
                <a:cs typeface="Poppins" panose="00000500000000000000" pitchFamily="2" charset="0"/>
              </a:rPr>
              <a:t>Performance Analysis for Desktop</a:t>
            </a:r>
          </a:p>
        </p:txBody>
      </p:sp>
    </p:spTree>
    <p:extLst>
      <p:ext uri="{BB962C8B-B14F-4D97-AF65-F5344CB8AC3E}">
        <p14:creationId xmlns:p14="http://schemas.microsoft.com/office/powerpoint/2010/main" val="34145444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rgbClr val="4874B0">
                <a:alpha val="100000"/>
              </a:srgbClr>
            </a:gs>
            <a:gs pos="100000">
              <a:srgbClr val="053371">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4" name="Freeform 4"/>
          <p:cNvSpPr/>
          <p:nvPr/>
        </p:nvSpPr>
        <p:spPr>
          <a:xfrm rot="-5400000" flipV="1">
            <a:off x="10118007" y="-835966"/>
            <a:ext cx="1813931" cy="3485863"/>
          </a:xfrm>
          <a:custGeom>
            <a:avLst/>
            <a:gdLst/>
            <a:ahLst/>
            <a:cxnLst/>
            <a:rect l="l" t="t" r="r" b="b"/>
            <a:pathLst>
              <a:path w="2720897" h="5228794">
                <a:moveTo>
                  <a:pt x="0" y="5228795"/>
                </a:moveTo>
                <a:lnTo>
                  <a:pt x="2720897" y="5228795"/>
                </a:lnTo>
                <a:lnTo>
                  <a:pt x="2720897" y="0"/>
                </a:lnTo>
                <a:lnTo>
                  <a:pt x="0" y="0"/>
                </a:lnTo>
                <a:lnTo>
                  <a:pt x="0" y="5228795"/>
                </a:lnTo>
                <a:close/>
              </a:path>
            </a:pathLst>
          </a:custGeom>
          <a:blipFill>
            <a:blip r:embed="rId2"/>
            <a:stretch>
              <a:fillRect/>
            </a:stretch>
          </a:blipFill>
        </p:spPr>
      </p:sp>
      <p:sp>
        <p:nvSpPr>
          <p:cNvPr id="7" name="Freeform 7"/>
          <p:cNvSpPr/>
          <p:nvPr/>
        </p:nvSpPr>
        <p:spPr>
          <a:xfrm rot="-5400000">
            <a:off x="260063" y="-980979"/>
            <a:ext cx="1813931" cy="3485863"/>
          </a:xfrm>
          <a:custGeom>
            <a:avLst/>
            <a:gdLst/>
            <a:ahLst/>
            <a:cxnLst/>
            <a:rect l="l" t="t" r="r" b="b"/>
            <a:pathLst>
              <a:path w="2720897" h="5228794">
                <a:moveTo>
                  <a:pt x="0" y="0"/>
                </a:moveTo>
                <a:lnTo>
                  <a:pt x="2720897" y="0"/>
                </a:lnTo>
                <a:lnTo>
                  <a:pt x="2720897" y="5228794"/>
                </a:lnTo>
                <a:lnTo>
                  <a:pt x="0" y="5228794"/>
                </a:lnTo>
                <a:lnTo>
                  <a:pt x="0" y="0"/>
                </a:lnTo>
                <a:close/>
              </a:path>
            </a:pathLst>
          </a:custGeom>
          <a:blipFill>
            <a:blip r:embed="rId2"/>
            <a:stretch>
              <a:fillRect/>
            </a:stretch>
          </a:blipFill>
        </p:spPr>
      </p:sp>
      <p:sp>
        <p:nvSpPr>
          <p:cNvPr id="10" name="TextBox 5">
            <a:extLst>
              <a:ext uri="{FF2B5EF4-FFF2-40B4-BE49-F238E27FC236}">
                <a16:creationId xmlns:a16="http://schemas.microsoft.com/office/drawing/2014/main" id="{9B7D3730-92A1-D757-66DB-B26D05CB405A}"/>
              </a:ext>
            </a:extLst>
          </p:cNvPr>
          <p:cNvSpPr txBox="1"/>
          <p:nvPr/>
        </p:nvSpPr>
        <p:spPr>
          <a:xfrm>
            <a:off x="2759144" y="390056"/>
            <a:ext cx="6673712" cy="743793"/>
          </a:xfrm>
          <a:prstGeom prst="rect">
            <a:avLst/>
          </a:prstGeom>
        </p:spPr>
        <p:txBody>
          <a:bodyPr wrap="square" lIns="0" tIns="0" rIns="0" bIns="0" rtlCol="0" anchor="t">
            <a:spAutoFit/>
          </a:bodyPr>
          <a:lstStyle/>
          <a:p>
            <a:pPr marL="0" marR="0" lvl="0" indent="0" algn="ctr" defTabSz="609630" rtl="0" eaLnBrk="1" fontAlgn="auto" latinLnBrk="0" hangingPunct="1">
              <a:lnSpc>
                <a:spcPts val="5770"/>
              </a:lnSpc>
              <a:spcBef>
                <a:spcPts val="0"/>
              </a:spcBef>
              <a:spcAft>
                <a:spcPts val="0"/>
              </a:spcAft>
              <a:buClrTx/>
              <a:buSzTx/>
              <a:buFontTx/>
              <a:buNone/>
              <a:tabLst/>
              <a:defRPr/>
            </a:pPr>
            <a:r>
              <a:rPr kumimoji="0" lang="en-US" sz="5444" b="1" i="0" u="none" strike="noStrike" kern="1200" cap="none" spc="544" normalizeH="0" baseline="0" noProof="0" dirty="0">
                <a:ln>
                  <a:noFill/>
                </a:ln>
                <a:solidFill>
                  <a:srgbClr val="FFFFFF"/>
                </a:solidFill>
                <a:effectLst/>
                <a:uLnTx/>
                <a:uFillTx/>
                <a:latin typeface="League Spartan"/>
                <a:ea typeface="League Spartan"/>
                <a:cs typeface="League Spartan"/>
                <a:sym typeface="League Spartan"/>
              </a:rPr>
              <a:t>Home Web Page</a:t>
            </a:r>
          </a:p>
        </p:txBody>
      </p:sp>
      <p:grpSp>
        <p:nvGrpSpPr>
          <p:cNvPr id="16" name="Group 4">
            <a:extLst>
              <a:ext uri="{FF2B5EF4-FFF2-40B4-BE49-F238E27FC236}">
                <a16:creationId xmlns:a16="http://schemas.microsoft.com/office/drawing/2014/main" id="{E2338109-89BF-E81C-EEE2-F59AA1DC2484}"/>
              </a:ext>
            </a:extLst>
          </p:cNvPr>
          <p:cNvGrpSpPr/>
          <p:nvPr/>
        </p:nvGrpSpPr>
        <p:grpSpPr>
          <a:xfrm>
            <a:off x="774316" y="2058974"/>
            <a:ext cx="10817461" cy="4510637"/>
            <a:chOff x="0" y="0"/>
            <a:chExt cx="2186727" cy="545838"/>
          </a:xfrm>
        </p:grpSpPr>
        <p:sp>
          <p:nvSpPr>
            <p:cNvPr id="23" name="Freeform 5">
              <a:extLst>
                <a:ext uri="{FF2B5EF4-FFF2-40B4-BE49-F238E27FC236}">
                  <a16:creationId xmlns:a16="http://schemas.microsoft.com/office/drawing/2014/main" id="{76560618-FD94-1E93-1024-AB0BE4EEA43B}"/>
                </a:ext>
              </a:extLst>
            </p:cNvPr>
            <p:cNvSpPr/>
            <p:nvPr/>
          </p:nvSpPr>
          <p:spPr>
            <a:xfrm>
              <a:off x="0" y="0"/>
              <a:ext cx="2186727" cy="545838"/>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24" name="TextBox 6">
              <a:extLst>
                <a:ext uri="{FF2B5EF4-FFF2-40B4-BE49-F238E27FC236}">
                  <a16:creationId xmlns:a16="http://schemas.microsoft.com/office/drawing/2014/main" id="{8A627104-9F3B-4054-2F55-8466B0494C56}"/>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26" name="Group 4">
            <a:extLst>
              <a:ext uri="{FF2B5EF4-FFF2-40B4-BE49-F238E27FC236}">
                <a16:creationId xmlns:a16="http://schemas.microsoft.com/office/drawing/2014/main" id="{7FA867CB-EA8E-E3B6-C0DF-7EDB28EA1062}"/>
              </a:ext>
            </a:extLst>
          </p:cNvPr>
          <p:cNvGrpSpPr/>
          <p:nvPr/>
        </p:nvGrpSpPr>
        <p:grpSpPr>
          <a:xfrm>
            <a:off x="774315" y="1297625"/>
            <a:ext cx="4515137" cy="580183"/>
            <a:chOff x="0" y="0"/>
            <a:chExt cx="2186727" cy="545838"/>
          </a:xfrm>
        </p:grpSpPr>
        <p:sp>
          <p:nvSpPr>
            <p:cNvPr id="27" name="Freeform 5">
              <a:extLst>
                <a:ext uri="{FF2B5EF4-FFF2-40B4-BE49-F238E27FC236}">
                  <a16:creationId xmlns:a16="http://schemas.microsoft.com/office/drawing/2014/main" id="{9D75312E-3A78-B5FD-91DB-498FCAFAB3CF}"/>
                </a:ext>
              </a:extLst>
            </p:cNvPr>
            <p:cNvSpPr/>
            <p:nvPr/>
          </p:nvSpPr>
          <p:spPr>
            <a:xfrm>
              <a:off x="0" y="0"/>
              <a:ext cx="2186727" cy="545838"/>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28" name="TextBox 6">
              <a:extLst>
                <a:ext uri="{FF2B5EF4-FFF2-40B4-BE49-F238E27FC236}">
                  <a16:creationId xmlns:a16="http://schemas.microsoft.com/office/drawing/2014/main" id="{5DA44E08-BE89-B8DC-F0A7-DED0E9E105E4}"/>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29" name="TextBox 6">
            <a:extLst>
              <a:ext uri="{FF2B5EF4-FFF2-40B4-BE49-F238E27FC236}">
                <a16:creationId xmlns:a16="http://schemas.microsoft.com/office/drawing/2014/main" id="{DEEE77CB-AAE6-E8F7-0F35-97D17EACD8D2}"/>
              </a:ext>
            </a:extLst>
          </p:cNvPr>
          <p:cNvSpPr txBox="1"/>
          <p:nvPr/>
        </p:nvSpPr>
        <p:spPr>
          <a:xfrm>
            <a:off x="905158" y="1356129"/>
            <a:ext cx="4242548" cy="418063"/>
          </a:xfrm>
          <a:prstGeom prst="rect">
            <a:avLst/>
          </a:prstGeom>
        </p:spPr>
        <p:txBody>
          <a:bodyPr wrap="square" lIns="0" tIns="0" rIns="0" bIns="0" rtlCol="0" anchor="t">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IN" sz="2000" b="1" i="0" u="none" strike="noStrike" kern="1200" cap="none" spc="0" normalizeH="0" baseline="0" noProof="0" dirty="0">
                <a:ln>
                  <a:noFill/>
                </a:ln>
                <a:solidFill>
                  <a:srgbClr val="1F497D"/>
                </a:solidFill>
                <a:effectLst/>
                <a:uLnTx/>
                <a:uFillTx/>
                <a:latin typeface="Poppins" panose="00000500000000000000" pitchFamily="2" charset="0"/>
                <a:ea typeface="Times New Roman" panose="02020603050405020304" pitchFamily="18" charset="0"/>
                <a:cs typeface="Poppins" panose="00000500000000000000" pitchFamily="2" charset="0"/>
              </a:rPr>
              <a:t>Performance Analysis for Mobile</a:t>
            </a:r>
          </a:p>
        </p:txBody>
      </p:sp>
      <p:sp>
        <p:nvSpPr>
          <p:cNvPr id="40" name="TextBox 6">
            <a:extLst>
              <a:ext uri="{FF2B5EF4-FFF2-40B4-BE49-F238E27FC236}">
                <a16:creationId xmlns:a16="http://schemas.microsoft.com/office/drawing/2014/main" id="{EF0FA61F-EEBA-40BD-49D3-75FAB0F12989}"/>
              </a:ext>
            </a:extLst>
          </p:cNvPr>
          <p:cNvSpPr txBox="1"/>
          <p:nvPr/>
        </p:nvSpPr>
        <p:spPr>
          <a:xfrm>
            <a:off x="9024308" y="1803551"/>
            <a:ext cx="5513269" cy="466439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pic>
        <p:nvPicPr>
          <p:cNvPr id="5" name="Picture 4">
            <a:extLst>
              <a:ext uri="{FF2B5EF4-FFF2-40B4-BE49-F238E27FC236}">
                <a16:creationId xmlns:a16="http://schemas.microsoft.com/office/drawing/2014/main" id="{02A5FB35-94BA-1539-7005-98BFFD73F9CF}"/>
              </a:ext>
            </a:extLst>
          </p:cNvPr>
          <p:cNvPicPr>
            <a:picLocks noChangeAspect="1"/>
          </p:cNvPicPr>
          <p:nvPr/>
        </p:nvPicPr>
        <p:blipFill>
          <a:blip r:embed="rId3"/>
          <a:stretch>
            <a:fillRect/>
          </a:stretch>
        </p:blipFill>
        <p:spPr>
          <a:xfrm>
            <a:off x="1634948" y="3577743"/>
            <a:ext cx="9084634" cy="2865688"/>
          </a:xfrm>
          <a:prstGeom prst="rect">
            <a:avLst/>
          </a:prstGeom>
        </p:spPr>
      </p:pic>
      <p:pic>
        <p:nvPicPr>
          <p:cNvPr id="8" name="Picture 7">
            <a:extLst>
              <a:ext uri="{FF2B5EF4-FFF2-40B4-BE49-F238E27FC236}">
                <a16:creationId xmlns:a16="http://schemas.microsoft.com/office/drawing/2014/main" id="{8C041A43-D8ED-ACDB-737E-9F8808D6A2F2}"/>
              </a:ext>
            </a:extLst>
          </p:cNvPr>
          <p:cNvPicPr>
            <a:picLocks noChangeAspect="1"/>
          </p:cNvPicPr>
          <p:nvPr/>
        </p:nvPicPr>
        <p:blipFill>
          <a:blip r:embed="rId4"/>
          <a:stretch>
            <a:fillRect/>
          </a:stretch>
        </p:blipFill>
        <p:spPr>
          <a:xfrm>
            <a:off x="5381625" y="2194427"/>
            <a:ext cx="1428750" cy="1209675"/>
          </a:xfrm>
          <a:prstGeom prst="rect">
            <a:avLst/>
          </a:prstGeom>
        </p:spPr>
      </p:pic>
    </p:spTree>
    <p:extLst>
      <p:ext uri="{BB962C8B-B14F-4D97-AF65-F5344CB8AC3E}">
        <p14:creationId xmlns:p14="http://schemas.microsoft.com/office/powerpoint/2010/main" val="39606801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rgbClr val="4874B0">
                <a:alpha val="100000"/>
              </a:srgbClr>
            </a:gs>
            <a:gs pos="100000">
              <a:srgbClr val="053371">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4" name="Freeform 4"/>
          <p:cNvSpPr/>
          <p:nvPr/>
        </p:nvSpPr>
        <p:spPr>
          <a:xfrm rot="-5400000" flipV="1">
            <a:off x="10118007" y="-835966"/>
            <a:ext cx="1813931" cy="3485863"/>
          </a:xfrm>
          <a:custGeom>
            <a:avLst/>
            <a:gdLst/>
            <a:ahLst/>
            <a:cxnLst/>
            <a:rect l="l" t="t" r="r" b="b"/>
            <a:pathLst>
              <a:path w="2720897" h="5228794">
                <a:moveTo>
                  <a:pt x="0" y="5228795"/>
                </a:moveTo>
                <a:lnTo>
                  <a:pt x="2720897" y="5228795"/>
                </a:lnTo>
                <a:lnTo>
                  <a:pt x="2720897" y="0"/>
                </a:lnTo>
                <a:lnTo>
                  <a:pt x="0" y="0"/>
                </a:lnTo>
                <a:lnTo>
                  <a:pt x="0" y="5228795"/>
                </a:lnTo>
                <a:close/>
              </a:path>
            </a:pathLst>
          </a:custGeom>
          <a:blipFill>
            <a:blip r:embed="rId2"/>
            <a:stretch>
              <a:fillRect/>
            </a:stretch>
          </a:blipFill>
        </p:spPr>
      </p:sp>
      <p:sp>
        <p:nvSpPr>
          <p:cNvPr id="7" name="Freeform 7"/>
          <p:cNvSpPr/>
          <p:nvPr/>
        </p:nvSpPr>
        <p:spPr>
          <a:xfrm rot="-5400000">
            <a:off x="260063" y="-980979"/>
            <a:ext cx="1813931" cy="3485863"/>
          </a:xfrm>
          <a:custGeom>
            <a:avLst/>
            <a:gdLst/>
            <a:ahLst/>
            <a:cxnLst/>
            <a:rect l="l" t="t" r="r" b="b"/>
            <a:pathLst>
              <a:path w="2720897" h="5228794">
                <a:moveTo>
                  <a:pt x="0" y="0"/>
                </a:moveTo>
                <a:lnTo>
                  <a:pt x="2720897" y="0"/>
                </a:lnTo>
                <a:lnTo>
                  <a:pt x="2720897" y="5228794"/>
                </a:lnTo>
                <a:lnTo>
                  <a:pt x="0" y="5228794"/>
                </a:lnTo>
                <a:lnTo>
                  <a:pt x="0" y="0"/>
                </a:lnTo>
                <a:close/>
              </a:path>
            </a:pathLst>
          </a:custGeom>
          <a:blipFill>
            <a:blip r:embed="rId2"/>
            <a:stretch>
              <a:fillRect/>
            </a:stretch>
          </a:blipFill>
        </p:spPr>
      </p:sp>
      <p:sp>
        <p:nvSpPr>
          <p:cNvPr id="10" name="TextBox 5">
            <a:extLst>
              <a:ext uri="{FF2B5EF4-FFF2-40B4-BE49-F238E27FC236}">
                <a16:creationId xmlns:a16="http://schemas.microsoft.com/office/drawing/2014/main" id="{9B7D3730-92A1-D757-66DB-B26D05CB405A}"/>
              </a:ext>
            </a:extLst>
          </p:cNvPr>
          <p:cNvSpPr txBox="1"/>
          <p:nvPr/>
        </p:nvSpPr>
        <p:spPr>
          <a:xfrm>
            <a:off x="1769099" y="351820"/>
            <a:ext cx="8658540" cy="698012"/>
          </a:xfrm>
          <a:prstGeom prst="rect">
            <a:avLst/>
          </a:prstGeom>
        </p:spPr>
        <p:txBody>
          <a:bodyPr wrap="square" lIns="0" tIns="0" rIns="0" bIns="0" rtlCol="0" anchor="t">
            <a:spAutoFit/>
          </a:bodyPr>
          <a:lstStyle/>
          <a:p>
            <a:pPr marL="0" marR="0" lvl="0" indent="0" algn="ctr" defTabSz="609630" rtl="0" eaLnBrk="1" fontAlgn="auto" latinLnBrk="0" hangingPunct="1">
              <a:lnSpc>
                <a:spcPts val="5770"/>
              </a:lnSpc>
              <a:spcBef>
                <a:spcPts val="0"/>
              </a:spcBef>
              <a:spcAft>
                <a:spcPts val="0"/>
              </a:spcAft>
              <a:buClrTx/>
              <a:buSzTx/>
              <a:buFontTx/>
              <a:buNone/>
              <a:tabLst/>
              <a:defRPr/>
            </a:pPr>
            <a:r>
              <a:rPr kumimoji="0" lang="en-US" sz="4800" b="1" i="0" u="none" strike="noStrike" kern="1200" cap="none" spc="544" normalizeH="0" baseline="0" noProof="0" dirty="0">
                <a:ln>
                  <a:noFill/>
                </a:ln>
                <a:solidFill>
                  <a:srgbClr val="FFFFFF"/>
                </a:solidFill>
                <a:effectLst/>
                <a:uLnTx/>
                <a:uFillTx/>
                <a:latin typeface="League Spartan"/>
                <a:ea typeface="League Spartan"/>
                <a:cs typeface="League Spartan"/>
                <a:sym typeface="League Spartan"/>
              </a:rPr>
              <a:t>Brands/LG Smartphones</a:t>
            </a:r>
          </a:p>
        </p:txBody>
      </p:sp>
      <p:grpSp>
        <p:nvGrpSpPr>
          <p:cNvPr id="16" name="Group 4">
            <a:extLst>
              <a:ext uri="{FF2B5EF4-FFF2-40B4-BE49-F238E27FC236}">
                <a16:creationId xmlns:a16="http://schemas.microsoft.com/office/drawing/2014/main" id="{E2338109-89BF-E81C-EEE2-F59AA1DC2484}"/>
              </a:ext>
            </a:extLst>
          </p:cNvPr>
          <p:cNvGrpSpPr/>
          <p:nvPr/>
        </p:nvGrpSpPr>
        <p:grpSpPr>
          <a:xfrm>
            <a:off x="774316" y="2058974"/>
            <a:ext cx="10817461" cy="4510637"/>
            <a:chOff x="0" y="0"/>
            <a:chExt cx="2186727" cy="545838"/>
          </a:xfrm>
        </p:grpSpPr>
        <p:sp>
          <p:nvSpPr>
            <p:cNvPr id="23" name="Freeform 5">
              <a:extLst>
                <a:ext uri="{FF2B5EF4-FFF2-40B4-BE49-F238E27FC236}">
                  <a16:creationId xmlns:a16="http://schemas.microsoft.com/office/drawing/2014/main" id="{76560618-FD94-1E93-1024-AB0BE4EEA43B}"/>
                </a:ext>
              </a:extLst>
            </p:cNvPr>
            <p:cNvSpPr/>
            <p:nvPr/>
          </p:nvSpPr>
          <p:spPr>
            <a:xfrm>
              <a:off x="0" y="0"/>
              <a:ext cx="2186727" cy="545838"/>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24" name="TextBox 6">
              <a:extLst>
                <a:ext uri="{FF2B5EF4-FFF2-40B4-BE49-F238E27FC236}">
                  <a16:creationId xmlns:a16="http://schemas.microsoft.com/office/drawing/2014/main" id="{8A627104-9F3B-4054-2F55-8466B0494C56}"/>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40" name="TextBox 6">
            <a:extLst>
              <a:ext uri="{FF2B5EF4-FFF2-40B4-BE49-F238E27FC236}">
                <a16:creationId xmlns:a16="http://schemas.microsoft.com/office/drawing/2014/main" id="{EF0FA61F-EEBA-40BD-49D3-75FAB0F12989}"/>
              </a:ext>
            </a:extLst>
          </p:cNvPr>
          <p:cNvSpPr txBox="1"/>
          <p:nvPr/>
        </p:nvSpPr>
        <p:spPr>
          <a:xfrm>
            <a:off x="9024308" y="1803551"/>
            <a:ext cx="5513269" cy="466439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30" name="Group 4">
            <a:extLst>
              <a:ext uri="{FF2B5EF4-FFF2-40B4-BE49-F238E27FC236}">
                <a16:creationId xmlns:a16="http://schemas.microsoft.com/office/drawing/2014/main" id="{B228254C-C925-528A-9F35-4E66CE694296}"/>
              </a:ext>
            </a:extLst>
          </p:cNvPr>
          <p:cNvGrpSpPr/>
          <p:nvPr/>
        </p:nvGrpSpPr>
        <p:grpSpPr>
          <a:xfrm>
            <a:off x="774315" y="1297625"/>
            <a:ext cx="4645979" cy="580183"/>
            <a:chOff x="0" y="0"/>
            <a:chExt cx="2186727" cy="545838"/>
          </a:xfrm>
        </p:grpSpPr>
        <p:sp>
          <p:nvSpPr>
            <p:cNvPr id="31" name="Freeform 5">
              <a:extLst>
                <a:ext uri="{FF2B5EF4-FFF2-40B4-BE49-F238E27FC236}">
                  <a16:creationId xmlns:a16="http://schemas.microsoft.com/office/drawing/2014/main" id="{7D8D3857-9A34-37C9-485D-D21F7F9C7F50}"/>
                </a:ext>
              </a:extLst>
            </p:cNvPr>
            <p:cNvSpPr/>
            <p:nvPr/>
          </p:nvSpPr>
          <p:spPr>
            <a:xfrm>
              <a:off x="0" y="0"/>
              <a:ext cx="2186727" cy="545838"/>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32" name="TextBox 6">
              <a:extLst>
                <a:ext uri="{FF2B5EF4-FFF2-40B4-BE49-F238E27FC236}">
                  <a16:creationId xmlns:a16="http://schemas.microsoft.com/office/drawing/2014/main" id="{4B022069-739A-4419-E2B3-5E6388A775F3}"/>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33" name="TextBox 6">
            <a:extLst>
              <a:ext uri="{FF2B5EF4-FFF2-40B4-BE49-F238E27FC236}">
                <a16:creationId xmlns:a16="http://schemas.microsoft.com/office/drawing/2014/main" id="{ABB13DFB-E51F-11BF-823D-E0ADC27D70DB}"/>
              </a:ext>
            </a:extLst>
          </p:cNvPr>
          <p:cNvSpPr txBox="1"/>
          <p:nvPr/>
        </p:nvSpPr>
        <p:spPr>
          <a:xfrm>
            <a:off x="905158" y="1356129"/>
            <a:ext cx="4515136" cy="418063"/>
          </a:xfrm>
          <a:prstGeom prst="rect">
            <a:avLst/>
          </a:prstGeom>
        </p:spPr>
        <p:txBody>
          <a:bodyPr wrap="square" lIns="0" tIns="0" rIns="0" bIns="0" rtlCol="0" anchor="t">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IN" sz="2000" b="1" i="0" u="none" strike="noStrike" kern="1200" cap="none" spc="0" normalizeH="0" baseline="0" noProof="0" dirty="0">
                <a:ln>
                  <a:noFill/>
                </a:ln>
                <a:solidFill>
                  <a:srgbClr val="1F497D"/>
                </a:solidFill>
                <a:effectLst/>
                <a:uLnTx/>
                <a:uFillTx/>
                <a:latin typeface="Poppins" panose="00000500000000000000" pitchFamily="2" charset="0"/>
                <a:ea typeface="Times New Roman" panose="02020603050405020304" pitchFamily="18" charset="0"/>
                <a:cs typeface="Poppins" panose="00000500000000000000" pitchFamily="2" charset="0"/>
              </a:rPr>
              <a:t>Performance Analysis for Desktop</a:t>
            </a:r>
          </a:p>
        </p:txBody>
      </p:sp>
      <p:pic>
        <p:nvPicPr>
          <p:cNvPr id="5" name="Picture 4">
            <a:extLst>
              <a:ext uri="{FF2B5EF4-FFF2-40B4-BE49-F238E27FC236}">
                <a16:creationId xmlns:a16="http://schemas.microsoft.com/office/drawing/2014/main" id="{E3FA1EEA-930E-554C-8291-9E26DA4C9C78}"/>
              </a:ext>
            </a:extLst>
          </p:cNvPr>
          <p:cNvPicPr>
            <a:picLocks noChangeAspect="1"/>
          </p:cNvPicPr>
          <p:nvPr/>
        </p:nvPicPr>
        <p:blipFill>
          <a:blip r:embed="rId3"/>
          <a:stretch>
            <a:fillRect/>
          </a:stretch>
        </p:blipFill>
        <p:spPr>
          <a:xfrm>
            <a:off x="5424487" y="2147014"/>
            <a:ext cx="1343025" cy="1219200"/>
          </a:xfrm>
          <a:prstGeom prst="rect">
            <a:avLst/>
          </a:prstGeom>
        </p:spPr>
      </p:pic>
      <p:pic>
        <p:nvPicPr>
          <p:cNvPr id="8" name="Picture 7">
            <a:extLst>
              <a:ext uri="{FF2B5EF4-FFF2-40B4-BE49-F238E27FC236}">
                <a16:creationId xmlns:a16="http://schemas.microsoft.com/office/drawing/2014/main" id="{3F1FC20E-7159-328A-EBCE-BC338E532C24}"/>
              </a:ext>
            </a:extLst>
          </p:cNvPr>
          <p:cNvPicPr>
            <a:picLocks noChangeAspect="1"/>
          </p:cNvPicPr>
          <p:nvPr/>
        </p:nvPicPr>
        <p:blipFill>
          <a:blip r:embed="rId4"/>
          <a:stretch>
            <a:fillRect/>
          </a:stretch>
        </p:blipFill>
        <p:spPr>
          <a:xfrm>
            <a:off x="1663686" y="3366214"/>
            <a:ext cx="9027760" cy="3121347"/>
          </a:xfrm>
          <a:prstGeom prst="rect">
            <a:avLst/>
          </a:prstGeom>
        </p:spPr>
      </p:pic>
    </p:spTree>
    <p:extLst>
      <p:ext uri="{BB962C8B-B14F-4D97-AF65-F5344CB8AC3E}">
        <p14:creationId xmlns:p14="http://schemas.microsoft.com/office/powerpoint/2010/main" val="1015590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rgbClr val="4874B0">
                <a:alpha val="100000"/>
              </a:srgbClr>
            </a:gs>
            <a:gs pos="100000">
              <a:srgbClr val="053371">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4" name="Freeform 4"/>
          <p:cNvSpPr/>
          <p:nvPr/>
        </p:nvSpPr>
        <p:spPr>
          <a:xfrm rot="-5400000" flipV="1">
            <a:off x="10118007" y="-835966"/>
            <a:ext cx="1813931" cy="3485863"/>
          </a:xfrm>
          <a:custGeom>
            <a:avLst/>
            <a:gdLst/>
            <a:ahLst/>
            <a:cxnLst/>
            <a:rect l="l" t="t" r="r" b="b"/>
            <a:pathLst>
              <a:path w="2720897" h="5228794">
                <a:moveTo>
                  <a:pt x="0" y="5228795"/>
                </a:moveTo>
                <a:lnTo>
                  <a:pt x="2720897" y="5228795"/>
                </a:lnTo>
                <a:lnTo>
                  <a:pt x="2720897" y="0"/>
                </a:lnTo>
                <a:lnTo>
                  <a:pt x="0" y="0"/>
                </a:lnTo>
                <a:lnTo>
                  <a:pt x="0" y="5228795"/>
                </a:lnTo>
                <a:close/>
              </a:path>
            </a:pathLst>
          </a:custGeom>
          <a:blipFill>
            <a:blip r:embed="rId2"/>
            <a:stretch>
              <a:fillRect/>
            </a:stretch>
          </a:blipFill>
        </p:spPr>
      </p:sp>
      <p:sp>
        <p:nvSpPr>
          <p:cNvPr id="7" name="Freeform 7"/>
          <p:cNvSpPr/>
          <p:nvPr/>
        </p:nvSpPr>
        <p:spPr>
          <a:xfrm rot="-5400000">
            <a:off x="260063" y="-980979"/>
            <a:ext cx="1813931" cy="3485863"/>
          </a:xfrm>
          <a:custGeom>
            <a:avLst/>
            <a:gdLst/>
            <a:ahLst/>
            <a:cxnLst/>
            <a:rect l="l" t="t" r="r" b="b"/>
            <a:pathLst>
              <a:path w="2720897" h="5228794">
                <a:moveTo>
                  <a:pt x="0" y="0"/>
                </a:moveTo>
                <a:lnTo>
                  <a:pt x="2720897" y="0"/>
                </a:lnTo>
                <a:lnTo>
                  <a:pt x="2720897" y="5228794"/>
                </a:lnTo>
                <a:lnTo>
                  <a:pt x="0" y="5228794"/>
                </a:lnTo>
                <a:lnTo>
                  <a:pt x="0" y="0"/>
                </a:lnTo>
                <a:close/>
              </a:path>
            </a:pathLst>
          </a:custGeom>
          <a:blipFill>
            <a:blip r:embed="rId2"/>
            <a:stretch>
              <a:fillRect/>
            </a:stretch>
          </a:blipFill>
        </p:spPr>
      </p:sp>
      <p:grpSp>
        <p:nvGrpSpPr>
          <p:cNvPr id="16" name="Group 4">
            <a:extLst>
              <a:ext uri="{FF2B5EF4-FFF2-40B4-BE49-F238E27FC236}">
                <a16:creationId xmlns:a16="http://schemas.microsoft.com/office/drawing/2014/main" id="{E2338109-89BF-E81C-EEE2-F59AA1DC2484}"/>
              </a:ext>
            </a:extLst>
          </p:cNvPr>
          <p:cNvGrpSpPr/>
          <p:nvPr/>
        </p:nvGrpSpPr>
        <p:grpSpPr>
          <a:xfrm>
            <a:off x="774316" y="2058974"/>
            <a:ext cx="10817461" cy="4510637"/>
            <a:chOff x="0" y="0"/>
            <a:chExt cx="2186727" cy="545838"/>
          </a:xfrm>
        </p:grpSpPr>
        <p:sp>
          <p:nvSpPr>
            <p:cNvPr id="23" name="Freeform 5">
              <a:extLst>
                <a:ext uri="{FF2B5EF4-FFF2-40B4-BE49-F238E27FC236}">
                  <a16:creationId xmlns:a16="http://schemas.microsoft.com/office/drawing/2014/main" id="{76560618-FD94-1E93-1024-AB0BE4EEA43B}"/>
                </a:ext>
              </a:extLst>
            </p:cNvPr>
            <p:cNvSpPr/>
            <p:nvPr/>
          </p:nvSpPr>
          <p:spPr>
            <a:xfrm>
              <a:off x="0" y="0"/>
              <a:ext cx="2186727" cy="545838"/>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24" name="TextBox 6">
              <a:extLst>
                <a:ext uri="{FF2B5EF4-FFF2-40B4-BE49-F238E27FC236}">
                  <a16:creationId xmlns:a16="http://schemas.microsoft.com/office/drawing/2014/main" id="{8A627104-9F3B-4054-2F55-8466B0494C56}"/>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26" name="Group 4">
            <a:extLst>
              <a:ext uri="{FF2B5EF4-FFF2-40B4-BE49-F238E27FC236}">
                <a16:creationId xmlns:a16="http://schemas.microsoft.com/office/drawing/2014/main" id="{7FA867CB-EA8E-E3B6-C0DF-7EDB28EA1062}"/>
              </a:ext>
            </a:extLst>
          </p:cNvPr>
          <p:cNvGrpSpPr/>
          <p:nvPr/>
        </p:nvGrpSpPr>
        <p:grpSpPr>
          <a:xfrm>
            <a:off x="774315" y="1297625"/>
            <a:ext cx="4515137" cy="580183"/>
            <a:chOff x="0" y="0"/>
            <a:chExt cx="2186727" cy="545838"/>
          </a:xfrm>
        </p:grpSpPr>
        <p:sp>
          <p:nvSpPr>
            <p:cNvPr id="27" name="Freeform 5">
              <a:extLst>
                <a:ext uri="{FF2B5EF4-FFF2-40B4-BE49-F238E27FC236}">
                  <a16:creationId xmlns:a16="http://schemas.microsoft.com/office/drawing/2014/main" id="{9D75312E-3A78-B5FD-91DB-498FCAFAB3CF}"/>
                </a:ext>
              </a:extLst>
            </p:cNvPr>
            <p:cNvSpPr/>
            <p:nvPr/>
          </p:nvSpPr>
          <p:spPr>
            <a:xfrm>
              <a:off x="0" y="0"/>
              <a:ext cx="2186727" cy="545838"/>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28" name="TextBox 6">
              <a:extLst>
                <a:ext uri="{FF2B5EF4-FFF2-40B4-BE49-F238E27FC236}">
                  <a16:creationId xmlns:a16="http://schemas.microsoft.com/office/drawing/2014/main" id="{5DA44E08-BE89-B8DC-F0A7-DED0E9E105E4}"/>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29" name="TextBox 6">
            <a:extLst>
              <a:ext uri="{FF2B5EF4-FFF2-40B4-BE49-F238E27FC236}">
                <a16:creationId xmlns:a16="http://schemas.microsoft.com/office/drawing/2014/main" id="{DEEE77CB-AAE6-E8F7-0F35-97D17EACD8D2}"/>
              </a:ext>
            </a:extLst>
          </p:cNvPr>
          <p:cNvSpPr txBox="1"/>
          <p:nvPr/>
        </p:nvSpPr>
        <p:spPr>
          <a:xfrm>
            <a:off x="905158" y="1356129"/>
            <a:ext cx="4242548" cy="418063"/>
          </a:xfrm>
          <a:prstGeom prst="rect">
            <a:avLst/>
          </a:prstGeom>
        </p:spPr>
        <p:txBody>
          <a:bodyPr wrap="square" lIns="0" tIns="0" rIns="0" bIns="0" rtlCol="0" anchor="t">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IN" sz="2000" b="1" i="0" u="none" strike="noStrike" kern="1200" cap="none" spc="0" normalizeH="0" baseline="0" noProof="0" dirty="0">
                <a:ln>
                  <a:noFill/>
                </a:ln>
                <a:solidFill>
                  <a:srgbClr val="1F497D"/>
                </a:solidFill>
                <a:effectLst/>
                <a:uLnTx/>
                <a:uFillTx/>
                <a:latin typeface="Poppins" panose="00000500000000000000" pitchFamily="2" charset="0"/>
                <a:ea typeface="Times New Roman" panose="02020603050405020304" pitchFamily="18" charset="0"/>
                <a:cs typeface="Poppins" panose="00000500000000000000" pitchFamily="2" charset="0"/>
              </a:rPr>
              <a:t>Performance Analysis for Mobile</a:t>
            </a:r>
          </a:p>
        </p:txBody>
      </p:sp>
      <p:sp>
        <p:nvSpPr>
          <p:cNvPr id="40" name="TextBox 6">
            <a:extLst>
              <a:ext uri="{FF2B5EF4-FFF2-40B4-BE49-F238E27FC236}">
                <a16:creationId xmlns:a16="http://schemas.microsoft.com/office/drawing/2014/main" id="{EF0FA61F-EEBA-40BD-49D3-75FAB0F12989}"/>
              </a:ext>
            </a:extLst>
          </p:cNvPr>
          <p:cNvSpPr txBox="1"/>
          <p:nvPr/>
        </p:nvSpPr>
        <p:spPr>
          <a:xfrm>
            <a:off x="9024308" y="1803551"/>
            <a:ext cx="5513269" cy="466439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5" name="TextBox 5">
            <a:extLst>
              <a:ext uri="{FF2B5EF4-FFF2-40B4-BE49-F238E27FC236}">
                <a16:creationId xmlns:a16="http://schemas.microsoft.com/office/drawing/2014/main" id="{8C06F934-D74E-AA10-FC8F-583021E8567C}"/>
              </a:ext>
            </a:extLst>
          </p:cNvPr>
          <p:cNvSpPr txBox="1"/>
          <p:nvPr/>
        </p:nvSpPr>
        <p:spPr>
          <a:xfrm>
            <a:off x="1769099" y="351820"/>
            <a:ext cx="8658540" cy="698012"/>
          </a:xfrm>
          <a:prstGeom prst="rect">
            <a:avLst/>
          </a:prstGeom>
        </p:spPr>
        <p:txBody>
          <a:bodyPr wrap="square" lIns="0" tIns="0" rIns="0" bIns="0" rtlCol="0" anchor="t">
            <a:spAutoFit/>
          </a:bodyPr>
          <a:lstStyle/>
          <a:p>
            <a:pPr marL="0" marR="0" lvl="0" indent="0" algn="ctr" defTabSz="609630" rtl="0" eaLnBrk="1" fontAlgn="auto" latinLnBrk="0" hangingPunct="1">
              <a:lnSpc>
                <a:spcPts val="5770"/>
              </a:lnSpc>
              <a:spcBef>
                <a:spcPts val="0"/>
              </a:spcBef>
              <a:spcAft>
                <a:spcPts val="0"/>
              </a:spcAft>
              <a:buClrTx/>
              <a:buSzTx/>
              <a:buFontTx/>
              <a:buNone/>
              <a:tabLst/>
              <a:defRPr/>
            </a:pPr>
            <a:r>
              <a:rPr kumimoji="0" lang="en-US" sz="4800" b="1" i="0" u="none" strike="noStrike" kern="1200" cap="none" spc="544" normalizeH="0" baseline="0" noProof="0" dirty="0">
                <a:ln>
                  <a:noFill/>
                </a:ln>
                <a:solidFill>
                  <a:srgbClr val="FFFFFF"/>
                </a:solidFill>
                <a:effectLst/>
                <a:uLnTx/>
                <a:uFillTx/>
                <a:latin typeface="League Spartan"/>
                <a:ea typeface="League Spartan"/>
                <a:cs typeface="League Spartan"/>
                <a:sym typeface="League Spartan"/>
              </a:rPr>
              <a:t>Brands/LG Smartphones</a:t>
            </a:r>
          </a:p>
        </p:txBody>
      </p:sp>
      <p:pic>
        <p:nvPicPr>
          <p:cNvPr id="3" name="Picture 2">
            <a:extLst>
              <a:ext uri="{FF2B5EF4-FFF2-40B4-BE49-F238E27FC236}">
                <a16:creationId xmlns:a16="http://schemas.microsoft.com/office/drawing/2014/main" id="{9B8C9115-BCB6-7B95-AE41-B2EA9B1ED59E}"/>
              </a:ext>
            </a:extLst>
          </p:cNvPr>
          <p:cNvPicPr>
            <a:picLocks noChangeAspect="1"/>
          </p:cNvPicPr>
          <p:nvPr/>
        </p:nvPicPr>
        <p:blipFill>
          <a:blip r:embed="rId3"/>
          <a:stretch>
            <a:fillRect/>
          </a:stretch>
        </p:blipFill>
        <p:spPr>
          <a:xfrm>
            <a:off x="5357811" y="2058974"/>
            <a:ext cx="1476375" cy="1304925"/>
          </a:xfrm>
          <a:prstGeom prst="rect">
            <a:avLst/>
          </a:prstGeom>
        </p:spPr>
      </p:pic>
      <p:pic>
        <p:nvPicPr>
          <p:cNvPr id="9" name="Picture 8">
            <a:extLst>
              <a:ext uri="{FF2B5EF4-FFF2-40B4-BE49-F238E27FC236}">
                <a16:creationId xmlns:a16="http://schemas.microsoft.com/office/drawing/2014/main" id="{1C8ADC84-3AAC-F2A7-11C2-B1AE97BFB0FE}"/>
              </a:ext>
            </a:extLst>
          </p:cNvPr>
          <p:cNvPicPr>
            <a:picLocks noChangeAspect="1"/>
          </p:cNvPicPr>
          <p:nvPr/>
        </p:nvPicPr>
        <p:blipFill>
          <a:blip r:embed="rId4"/>
          <a:stretch>
            <a:fillRect/>
          </a:stretch>
        </p:blipFill>
        <p:spPr>
          <a:xfrm>
            <a:off x="1657347" y="3334335"/>
            <a:ext cx="9076301" cy="3124200"/>
          </a:xfrm>
          <a:prstGeom prst="rect">
            <a:avLst/>
          </a:prstGeom>
        </p:spPr>
      </p:pic>
    </p:spTree>
    <p:extLst>
      <p:ext uri="{BB962C8B-B14F-4D97-AF65-F5344CB8AC3E}">
        <p14:creationId xmlns:p14="http://schemas.microsoft.com/office/powerpoint/2010/main" val="3221606771"/>
      </p:ext>
    </p:extLst>
  </p:cSld>
  <p:clrMapOvr>
    <a:masterClrMapping/>
  </p:clrMapOvr>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2491</TotalTime>
  <Words>2817</Words>
  <Application>Microsoft Office PowerPoint</Application>
  <PresentationFormat>Widescreen</PresentationFormat>
  <Paragraphs>371</Paragraphs>
  <Slides>45</Slides>
  <Notes>10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45</vt:i4>
      </vt:variant>
    </vt:vector>
  </HeadingPairs>
  <TitlesOfParts>
    <vt:vector size="54" baseType="lpstr">
      <vt:lpstr>Arial</vt:lpstr>
      <vt:lpstr>Arimo</vt:lpstr>
      <vt:lpstr>Calibri</vt:lpstr>
      <vt:lpstr>League Spartan</vt:lpstr>
      <vt:lpstr>Poppins</vt:lpstr>
      <vt:lpstr>Segoe UI Emoji</vt:lpstr>
      <vt:lpstr>Times New Roman</vt:lpstr>
      <vt:lpstr>Wingdings</vt:lpstr>
      <vt:lpstr>1_Office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b93669b7 Power BI</dc:creator>
  <cp:lastModifiedBy>b93669b7 Power BI</cp:lastModifiedBy>
  <cp:revision>259</cp:revision>
  <dcterms:created xsi:type="dcterms:W3CDTF">2025-03-13T16:56:17Z</dcterms:created>
  <dcterms:modified xsi:type="dcterms:W3CDTF">2025-03-15T10:28:02Z</dcterms:modified>
</cp:coreProperties>
</file>